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arte A" id="{330635c2-e7bb-5532-47c2-422238e51e79}">
          <p14:sldIdLst>
            <p14:sldId id="256"/>
            <p14:sldId id="257"/>
            <p14:sldId id="258"/>
            <p14:sldId id="259"/>
            <p14:sldId id="260"/>
            <p14:sldId id="261"/>
          </p14:sldIdLst>
        </p14:section>
        <p14:section name="Parte B" id="{b868dc9d-7287-a284-c59c-d91692d7fb3e}">
          <p14:sldIdLst>
            <p14:sldId id="262"/>
            <p14:sldId id="263"/>
            <p14:sldId id="264"/>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present the living literature review. It keeps a review about artificial intelligence up to date. We built it. Anaí Oñate comes from U T E and Juan Carlos Torres from U T P 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literature review gets old the day it is delivered. New articles appear every week. Searching again, removing the repeated ones and deciding which to include almost never gets done by hand. That is why the review ends up outdated. This example began with a research question. What has been the impact of using artificial intelligence tools on the learning abilities of adolescents and young people? For this, two reviewers must find the new articles and decide on each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reviewers use it. Both work on the same workbook. Every week they receive a batch of fifteen new articles. Each article comes with the suggestion from artificial intelligence, the abstract and the link. The tool delivers an Excel workbook with pending, approved and rejected sheets, a dated history and the batches. It also includes a summary of what was approved. It is based on guide ten of the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people prepare the protocol with the question, the criteria, the sources and the search strings. Then scripts import the batch from Open Alex, Crossref and Scopus. They also compare the D O I numbers to flag the repeated ones. Artificial intelligence only suggests include, exclude or insufficient evidence, and it quotes the abstract. Each reviewer approves or rejects separately in their own columns. The suggestion from artificial intelligence is only a proposal. An article enters the result only if both agree. Everything is recorded in a dated history. Rejected articles are kept so they do not reappear without a warning.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tested the tool with a first batch. It evaluated sixteen records, discarded one and left fifteen new ones. The two reviewers approved ten and rejected five, with no disagreements. Everything was recorded with its date. Scopus found seven of the fifteen by D O I. A test with four cases separated one approved record, one rejected, one disagreement and one record with only one reviewer. Records without an abstract remain a proposal, because we have not tested them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tool does not decide. It suggests from the abstract and the reviewers decide. It works only with scientific articles, with no personal data except the published authors. Everything lives in an Excel workbook designed and owned by the authors. The next step is the theoretical framework and the scientific article. That is a human task beyond the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Protocol sheet, which is the input of the tool. Here people write the research question of the project. They also define the population from twelve to twenty nine years old, the criteria and the sources. They set the search strings, the batch size and the consensus rule as well. It also records the protocol version and the start date. Everything the tool does starts from this sheet. Nothing runs without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Pending sheet of the second batch. Each record shows the quote from the abstract that supports the suggestion. On the right are the decisions of each reviewer with their reason. The reasons are short, such as in agreement or not on topic. The two reviewers decide separately. The status stays pending until the weekly consolidation. Artificial intelligence proposes and people decide. Nothing moves until both reviewers have decided. The record moves to approved or rejected when both agree.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Approved sheet, with the ten records of the first batch. It shows the decision of each reviewer, the reason and the date. It also tells whether the decision was based only on the abstract or on the full text. That way any colleague can see what was approved, when and on what basis. The link to the full text is included when it was used. Rejected records are kept in their own 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living literature review changes our work. The tool does the searching and the comparing, and we make the decisions every week. The next step is the theoretical framework and the article. We invite colleagues to adapt it to their own research question. Everything stays recorded with its date for anyone to check. Thank you for your attention.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IDO">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4736592"/>
            <a:ext cx="5943600" cy="274320"/>
          </a:xfrm>
          <a:prstGeom prst="rect">
            <a:avLst/>
          </a:prstGeom>
          <a:noFill/>
          <a:ln/>
        </p:spPr>
        <p:txBody>
          <a:bodyPr wrap="square" lIns="0" tIns="0" rIns="0" bIns="0" rtlCol="0" anchor="ctr"/>
          <a:lstStyle/>
          <a:p>
            <a:pPr indent="0" marL="0">
              <a:buNone/>
            </a:pPr>
            <a:r>
              <a:rPr lang="en-US" sz="1000" dirty="0">
                <a:solidFill>
                  <a:srgbClr val="6B7280"/>
                </a:solidFill>
              </a:rPr>
              <a:t>Vibe Coding CEDIA 2026 · UTE University · UTPL</a:t>
            </a:r>
            <a:endParaRPr lang="en-US" sz="1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IDO_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8046720" cy="914400"/>
          </a:xfrm>
          <a:prstGeom prst="rect">
            <a:avLst/>
          </a:prstGeom>
          <a:noFill/>
          <a:ln/>
        </p:spPr>
        <p:txBody>
          <a:bodyPr wrap="square" rtlCol="0"/>
          <a:lstStyle>
            <a:lvl1pPr algn="l" indent="0" marL="0">
              <a:buNone/>
              <a:defRPr lang="en-US" sz="3000" b="1" dirty="0">
                <a:solidFill>
                  <a:schemeClr val="tx1"/>
                </a:solidFill>
              </a:defRPr>
            </a:lvl1pPr>
          </a:lstStyle>
          <a:p>
            <a:pPr algn="l" indent="0" marL="0">
              <a:buNone/>
            </a:pPr>
            <a:endParaRPr lang="en-US" sz="3000" dirty="0"/>
          </a:p>
        </p:txBody>
      </p:sp>
      <p:sp>
        <p:nvSpPr>
          <p:cNvPr id="3" name="Text 0"/>
          <p:cNvSpPr/>
          <p:nvPr/>
        </p:nvSpPr>
        <p:spPr>
          <a:xfrm>
            <a:off x="548640" y="4736592"/>
            <a:ext cx="5943600" cy="274320"/>
          </a:xfrm>
          <a:prstGeom prst="rect">
            <a:avLst/>
          </a:prstGeom>
          <a:noFill/>
          <a:ln/>
        </p:spPr>
        <p:txBody>
          <a:bodyPr wrap="square" lIns="0" tIns="0" rIns="0" bIns="0" rtlCol="0" anchor="ctr"/>
          <a:lstStyle/>
          <a:p>
            <a:pPr indent="0" marL="0">
              <a:buNone/>
            </a:pPr>
            <a:r>
              <a:rPr lang="en-US" sz="1000" dirty="0">
                <a:solidFill>
                  <a:srgbClr val="6B7280"/>
                </a:solidFill>
              </a:rPr>
              <a:t>Vibe Coding CEDIA 2026 · UTE University · UTPL</a:t>
            </a:r>
            <a:endParaRPr lang="en-US" sz="1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APTURA_IZQ">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457200"/>
            <a:ext cx="3017520" cy="173736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sp>
        <p:nvSpPr>
          <p:cNvPr id="3" name="Text 0"/>
          <p:cNvSpPr/>
          <p:nvPr/>
        </p:nvSpPr>
        <p:spPr>
          <a:xfrm>
            <a:off x="548640" y="4736592"/>
            <a:ext cx="5943600" cy="274320"/>
          </a:xfrm>
          <a:prstGeom prst="rect">
            <a:avLst/>
          </a:prstGeom>
          <a:noFill/>
          <a:ln/>
        </p:spPr>
        <p:txBody>
          <a:bodyPr wrap="square" lIns="0" tIns="0" rIns="0" bIns="0" rtlCol="0" anchor="ctr"/>
          <a:lstStyle/>
          <a:p>
            <a:pPr indent="0" marL="0">
              <a:buNone/>
            </a:pPr>
            <a:r>
              <a:rPr lang="en-US" sz="1000" dirty="0">
                <a:solidFill>
                  <a:srgbClr val="6B7280"/>
                </a:solidFill>
              </a:rPr>
              <a:t>Vibe Coding CEDIA 2026 · UTE University · UTPL</a:t>
            </a:r>
            <a:endParaRPr lang="en-US" sz="10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APTURA_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8046720" cy="640080"/>
          </a:xfrm>
          <a:prstGeom prst="rect">
            <a:avLst/>
          </a:prstGeom>
          <a:noFill/>
          <a:ln/>
        </p:spPr>
        <p:txBody>
          <a:bodyPr wrap="square" rtlCol="0"/>
          <a:lstStyle>
            <a:lvl1pPr algn="l" indent="0" marL="0">
              <a:buNone/>
              <a:defRPr lang="en-US" sz="3000" b="1" dirty="0">
                <a:solidFill>
                  <a:schemeClr val="tx1"/>
                </a:solidFill>
              </a:defRPr>
            </a:lvl1pPr>
          </a:lstStyle>
          <a:p>
            <a:pPr algn="l" indent="0" marL="0">
              <a:buNone/>
            </a:pPr>
            <a:endParaRPr lang="en-US" sz="3000" dirty="0"/>
          </a:p>
        </p:txBody>
      </p:sp>
      <p:sp>
        <p:nvSpPr>
          <p:cNvPr id="3" name="Text 0"/>
          <p:cNvSpPr/>
          <p:nvPr/>
        </p:nvSpPr>
        <p:spPr>
          <a:xfrm>
            <a:off x="548640" y="4736592"/>
            <a:ext cx="5943600" cy="274320"/>
          </a:xfrm>
          <a:prstGeom prst="rect">
            <a:avLst/>
          </a:prstGeom>
          <a:noFill/>
          <a:ln/>
        </p:spPr>
        <p:txBody>
          <a:bodyPr wrap="square" lIns="0" tIns="0" rIns="0" bIns="0" rtlCol="0" anchor="ctr"/>
          <a:lstStyle/>
          <a:p>
            <a:pPr indent="0" marL="0">
              <a:buNone/>
            </a:pPr>
            <a:r>
              <a:rPr lang="en-US" sz="1000" dirty="0">
                <a:solidFill>
                  <a:srgbClr val="6B7280"/>
                </a:solidFill>
              </a:rPr>
              <a:t>Vibe Coding CEDIA 2026 · UTE University · UTPL</a:t>
            </a:r>
            <a:endParaRPr lang="en-US" sz="100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PORTADA_OSCURA">
    <p:bg>
      <p:bgPr>
        <a:solidFill>
          <a:srgbClr val="0B102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548640"/>
            <a:ext cx="4937760" cy="1737360"/>
          </a:xfrm>
          <a:prstGeom prst="rect">
            <a:avLst/>
          </a:prstGeom>
          <a:noFill/>
          <a:ln/>
        </p:spPr>
        <p:txBody>
          <a:bodyPr wrap="square" rtlCol="0"/>
          <a:lstStyle>
            <a:lvl1pPr algn="l" indent="0" marL="0">
              <a:buNone/>
              <a:defRPr lang="en-US" sz="3600" b="1" dirty="0">
                <a:solidFill>
                  <a:srgbClr val="FFFFFF"/>
                </a:solidFill>
              </a:defRPr>
            </a:lvl1pPr>
          </a:lstStyle>
          <a:p>
            <a:pPr algn="l" indent="0" marL="0">
              <a:buNone/>
            </a:pPr>
            <a:endParaRPr lang="en-US" sz="3600" dirty="0"/>
          </a:p>
        </p:txBody>
      </p:sp>
      <p:sp>
        <p:nvSpPr>
          <p:cNvPr id="3" name="Text 0"/>
          <p:cNvSpPr/>
          <p:nvPr/>
        </p:nvSpPr>
        <p:spPr>
          <a:xfrm>
            <a:off x="640080" y="4736592"/>
            <a:ext cx="5943600" cy="274320"/>
          </a:xfrm>
          <a:prstGeom prst="rect">
            <a:avLst/>
          </a:prstGeom>
          <a:noFill/>
          <a:ln/>
        </p:spPr>
        <p:txBody>
          <a:bodyPr wrap="square" lIns="0" tIns="0" rIns="0" bIns="0" rtlCol="0" anchor="ctr"/>
          <a:lstStyle/>
          <a:p>
            <a:pPr indent="0" marL="0">
              <a:buNone/>
            </a:pPr>
            <a:r>
              <a:rPr lang="en-US" sz="1000" dirty="0">
                <a:solidFill>
                  <a:srgbClr val="9CA3AF"/>
                </a:solidFill>
              </a:rPr>
              <a:t>Vibe Coding CEDIA 2026 · UTE University · UTPL</a:t>
            </a:r>
            <a:endParaRPr lang="en-US" sz="100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IERRE_OSCURO">
    <p:bg>
      <p:bgPr>
        <a:solidFill>
          <a:srgbClr val="0B102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097280"/>
            <a:ext cx="5120640" cy="1645920"/>
          </a:xfrm>
          <a:prstGeom prst="rect">
            <a:avLst/>
          </a:prstGeom>
          <a:noFill/>
          <a:ln/>
        </p:spPr>
        <p:txBody>
          <a:bodyPr wrap="square" rtlCol="0"/>
          <a:lstStyle>
            <a:lvl1pPr algn="l" indent="0" marL="0">
              <a:buNone/>
              <a:defRPr lang="en-US" sz="3600" b="1" dirty="0">
                <a:solidFill>
                  <a:srgbClr val="FFFFFF"/>
                </a:solidFill>
              </a:defRPr>
            </a:lvl1pPr>
          </a:lstStyle>
          <a:p>
            <a:pPr algn="l" indent="0" marL="0">
              <a:buNone/>
            </a:pPr>
            <a:endParaRPr lang="en-US" sz="3600" dirty="0"/>
          </a:p>
        </p:txBody>
      </p:sp>
      <p:sp>
        <p:nvSpPr>
          <p:cNvPr id="3" name="Text 0"/>
          <p:cNvSpPr/>
          <p:nvPr/>
        </p:nvSpPr>
        <p:spPr>
          <a:xfrm>
            <a:off x="640080" y="4736592"/>
            <a:ext cx="5943600" cy="274320"/>
          </a:xfrm>
          <a:prstGeom prst="rect">
            <a:avLst/>
          </a:prstGeom>
          <a:noFill/>
          <a:ln/>
        </p:spPr>
        <p:txBody>
          <a:bodyPr wrap="square" lIns="0" tIns="0" rIns="0" bIns="0" rtlCol="0" anchor="ctr"/>
          <a:lstStyle/>
          <a:p>
            <a:pPr indent="0" marL="0">
              <a:buNone/>
            </a:pPr>
            <a:r>
              <a:rPr lang="en-US" sz="1000" dirty="0">
                <a:solidFill>
                  <a:srgbClr val="9CA3AF"/>
                </a:solidFill>
              </a:rPr>
              <a:t>Vibe Coding CEDIA 2026 · UTE University · UTPL</a:t>
            </a:r>
            <a:endParaRPr lang="en-US" sz="1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6.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3.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3.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3.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5.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7.xml"/><Relationship Id="rId4"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640080" y="548640"/>
            <a:ext cx="4937760" cy="1737360"/>
          </a:xfrm>
          <a:prstGeom prst="rect">
            <a:avLst/>
          </a:prstGeom>
          <a:noFill/>
          <a:ln/>
        </p:spPr>
        <p:txBody>
          <a:bodyPr wrap="square" lIns="0" tIns="0" rIns="0" bIns="0" rtlCol="0" anchor="t"/>
          <a:lstStyle/>
          <a:p>
            <a:pPr algn="l" indent="0" marL="0">
              <a:buNone/>
            </a:pPr>
            <a:r>
              <a:rPr lang="en-US" sz="3600" b="1" dirty="0">
                <a:solidFill>
                  <a:srgbClr val="FFFFFF"/>
                </a:solidFill>
              </a:rPr>
              <a:t>Living literature review</a:t>
            </a:r>
            <a:endParaRPr lang="en-US" sz="3600" dirty="0"/>
          </a:p>
        </p:txBody>
      </p:sp>
      <p:sp>
        <p:nvSpPr>
          <p:cNvPr id="3" name="Linea"/>
          <p:cNvSpPr txBox="1"/>
          <p:nvPr/>
        </p:nvSpPr>
        <p:spPr>
          <a:xfrm>
            <a:off x="640080" y="2423160"/>
            <a:ext cx="4937760" cy="457200"/>
          </a:xfrm>
          <a:prstGeom prst="rect">
            <a:avLst/>
          </a:prstGeom>
          <a:noFill/>
          <a:ln/>
        </p:spPr>
        <p:txBody>
          <a:bodyPr wrap="square" lIns="0" tIns="0" rIns="0" bIns="0" rtlCol="0" anchor="ctr"/>
          <a:lstStyle/>
          <a:p>
            <a:pPr indent="0" marL="0">
              <a:buNone/>
            </a:pPr>
            <a:r>
              <a:rPr lang="en-US" sz="2200" b="1" dirty="0">
                <a:solidFill>
                  <a:schemeClr val="accent3"/>
                </a:solidFill>
              </a:rPr>
              <a:t>A person decides</a:t>
            </a:r>
            <a:endParaRPr lang="en-US" sz="2200" dirty="0"/>
          </a:p>
        </p:txBody>
      </p:sp>
      <p:sp>
        <p:nvSpPr>
          <p:cNvPr id="4" name="Autores"/>
          <p:cNvSpPr txBox="1"/>
          <p:nvPr/>
        </p:nvSpPr>
        <p:spPr>
          <a:xfrm>
            <a:off x="640080" y="2926080"/>
            <a:ext cx="4937760" cy="1097280"/>
          </a:xfrm>
          <a:prstGeom prst="rect">
            <a:avLst/>
          </a:prstGeom>
          <a:noFill/>
          <a:ln/>
        </p:spPr>
        <p:txBody>
          <a:bodyPr wrap="square" lIns="0" tIns="0" rIns="0" bIns="0" rtlCol="0" anchor="t"/>
          <a:lstStyle/>
          <a:p>
            <a:pPr indent="0" marL="0">
              <a:spcAft>
                <a:spcPts val="400"/>
              </a:spcAft>
              <a:buNone/>
            </a:pPr>
            <a:r>
              <a:rPr lang="en-US" sz="1800" dirty="0">
                <a:solidFill>
                  <a:srgbClr val="FFFFFF"/>
                </a:solidFill>
              </a:rPr>
              <a:t>Anaí Oñate, UTE</a:t>
            </a:r>
            <a:endParaRPr lang="en-US" sz="1800" dirty="0"/>
          </a:p>
          <a:p>
            <a:pPr indent="0" marL="0">
              <a:spcAft>
                <a:spcPts val="400"/>
              </a:spcAft>
              <a:buNone/>
            </a:pPr>
            <a:r>
              <a:rPr lang="en-US" sz="1800" dirty="0">
                <a:solidFill>
                  <a:srgbClr val="FFFFFF"/>
                </a:solidFill>
              </a:rPr>
              <a:t>Juan Carlos Torres, UTPL</a:t>
            </a:r>
            <a:endParaRPr lang="en-US" sz="1800" dirty="0"/>
          </a:p>
        </p:txBody>
      </p:sp>
      <p:sp>
        <p:nvSpPr>
          <p:cNvPr id="5" name="Aviso de IA"/>
          <p:cNvSpPr txBox="1"/>
          <p:nvPr/>
        </p:nvSpPr>
        <p:spPr>
          <a:xfrm>
            <a:off x="640080" y="4160520"/>
            <a:ext cx="7863840" cy="365760"/>
          </a:xfrm>
          <a:prstGeom prst="rect">
            <a:avLst/>
          </a:prstGeom>
          <a:noFill/>
          <a:ln/>
        </p:spPr>
        <p:txBody>
          <a:bodyPr wrap="square" lIns="0" tIns="0" rIns="0" bIns="0" rtlCol="0" anchor="ctr"/>
          <a:lstStyle/>
          <a:p>
            <a:pPr indent="0" marL="0">
              <a:buNone/>
            </a:pPr>
            <a:r>
              <a:rPr lang="en-US" sz="1800" i="1" dirty="0">
                <a:solidFill>
                  <a:srgbClr val="CBD5E1"/>
                </a:solidFill>
              </a:rPr>
              <a:t>Narration generated with an AI voice (ElevenLabs) and reviewed by the authors</a:t>
            </a:r>
            <a:endParaRPr lang="en-US" sz="1800" dirty="0"/>
          </a:p>
        </p:txBody>
      </p:sp>
      <p:sp>
        <p:nvSpPr>
          <p:cNvPr id="6" name="Icono revision circulo"/>
          <p:cNvSpPr/>
          <p:nvPr/>
        </p:nvSpPr>
        <p:spPr>
          <a:xfrm>
            <a:off x="6035040" y="640080"/>
            <a:ext cx="2468880" cy="2468880"/>
          </a:xfrm>
          <a:prstGeom prst="ellipse">
            <a:avLst/>
          </a:prstGeom>
          <a:solidFill>
            <a:schemeClr val="accent1"/>
          </a:solidFill>
          <a:ln w="12700">
            <a:solidFill>
              <a:schemeClr val="accent1"/>
            </a:solidFill>
            <a:prstDash val="solid"/>
          </a:ln>
        </p:spPr>
      </p:sp>
      <p:pic>
        <p:nvPicPr>
          <p:cNvPr id="7" name="Icono revision" descr="Icono revision">    </p:cNvPr>
          <p:cNvPicPr>
            <a:picLocks noChangeAspect="1"/>
          </p:cNvPicPr>
          <p:nvPr/>
        </p:nvPicPr>
        <p:blipFill>
          <a:blip r:embed="rId1"/>
          <a:stretch>
            <a:fillRect/>
          </a:stretch>
        </p:blipFill>
        <p:spPr>
          <a:xfrm>
            <a:off x="6652260" y="1257300"/>
            <a:ext cx="1234440" cy="1234440"/>
          </a:xfrm>
          <a:prstGeom prst="rect">
            <a:avLst/>
          </a:prstGeom>
        </p:spPr>
      </p:pic>
      <p:sp>
        <p:nvSpPr>
          <p:cNvPr id="8" name="Icono actualizacion circulo"/>
          <p:cNvSpPr/>
          <p:nvPr/>
        </p:nvSpPr>
        <p:spPr>
          <a:xfrm>
            <a:off x="5486400" y="2834640"/>
            <a:ext cx="1097280" cy="1097280"/>
          </a:xfrm>
          <a:prstGeom prst="ellipse">
            <a:avLst/>
          </a:prstGeom>
          <a:solidFill>
            <a:schemeClr val="accent2"/>
          </a:solidFill>
          <a:ln w="12700">
            <a:solidFill>
              <a:schemeClr val="accent2"/>
            </a:solidFill>
            <a:prstDash val="solid"/>
          </a:ln>
        </p:spPr>
      </p:sp>
      <p:pic>
        <p:nvPicPr>
          <p:cNvPr id="9" name="Icono actualizacion" descr="Icono actualizacion">    </p:cNvPr>
          <p:cNvPicPr>
            <a:picLocks noChangeAspect="1"/>
          </p:cNvPicPr>
          <p:nvPr/>
        </p:nvPicPr>
        <p:blipFill>
          <a:blip r:embed="rId2"/>
          <a:stretch>
            <a:fillRect/>
          </a:stretch>
        </p:blipFill>
        <p:spPr>
          <a:xfrm>
            <a:off x="5760720" y="3108960"/>
            <a:ext cx="548640" cy="548640"/>
          </a:xfrm>
          <a:prstGeom prst="rect">
            <a:avLst/>
          </a:prstGeom>
        </p:spPr>
      </p:pic>
      <p:sp>
        <p:nvSpPr>
          <p:cNvPr id="10" name="Icono revisor circulo"/>
          <p:cNvSpPr/>
          <p:nvPr/>
        </p:nvSpPr>
        <p:spPr>
          <a:xfrm>
            <a:off x="7863840" y="3200400"/>
            <a:ext cx="731520" cy="731520"/>
          </a:xfrm>
          <a:prstGeom prst="ellipse">
            <a:avLst/>
          </a:prstGeom>
          <a:solidFill>
            <a:schemeClr val="accent3"/>
          </a:solidFill>
          <a:ln w="12700">
            <a:solidFill>
              <a:schemeClr val="accent3"/>
            </a:solidFill>
            <a:prstDash val="solid"/>
          </a:ln>
        </p:spPr>
      </p:sp>
      <p:pic>
        <p:nvPicPr>
          <p:cNvPr id="11" name="Icono revisor" descr="Icono revisor">    </p:cNvPr>
          <p:cNvPicPr>
            <a:picLocks noChangeAspect="1"/>
          </p:cNvPicPr>
          <p:nvPr/>
        </p:nvPicPr>
        <p:blipFill>
          <a:blip r:embed="rId3"/>
          <a:stretch>
            <a:fillRect/>
          </a:stretch>
        </p:blipFill>
        <p:spPr>
          <a:xfrm>
            <a:off x="8046720" y="3383280"/>
            <a:ext cx="365760" cy="365760"/>
          </a:xfrm>
          <a:prstGeom prst="rect">
            <a:avLst/>
          </a:prstGeom>
        </p:spPr>
      </p:pic>
      <p:sp>
        <p:nvSpPr>
          <p:cNvPr id="12" name="Numero de diapositiva"/>
          <p:cNvSpPr txBox="1"/>
          <p:nvPr/>
        </p:nvSpPr>
        <p:spPr>
          <a:xfrm>
            <a:off x="7680960" y="4736592"/>
            <a:ext cx="914400" cy="274320"/>
          </a:xfrm>
          <a:prstGeom prst="rect">
            <a:avLst/>
          </a:prstGeom>
          <a:noFill/>
          <a:ln/>
        </p:spPr>
        <p:txBody>
          <a:bodyPr wrap="square" lIns="0" tIns="0" rIns="0" bIns="0" rtlCol="0" anchor="ctr"/>
          <a:lstStyle/>
          <a:p>
            <a:pPr algn="r" indent="0" marL="0">
              <a:buNone/>
            </a:pPr>
            <a:r>
              <a:rPr lang="en-US" sz="1000" dirty="0">
                <a:solidFill>
                  <a:srgbClr val="9CA3AF"/>
                </a:solidFill>
              </a:rPr>
              <a:t>1 / 10</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8046720" cy="914400"/>
          </a:xfrm>
          <a:prstGeom prst="rect">
            <a:avLst/>
          </a:prstGeom>
          <a:noFill/>
          <a:ln/>
        </p:spPr>
        <p:txBody>
          <a:bodyPr wrap="square" lIns="0" tIns="0" rIns="0" bIns="0" rtlCol="0" anchor="t"/>
          <a:lstStyle/>
          <a:p>
            <a:pPr algn="l" indent="0" marL="0">
              <a:buNone/>
            </a:pPr>
            <a:r>
              <a:rPr lang="en-US" sz="3000" b="1" dirty="0">
                <a:solidFill>
                  <a:schemeClr val="tx1"/>
                </a:solidFill>
              </a:rPr>
              <a:t>A review ages once it is delivered</a:t>
            </a:r>
            <a:endParaRPr lang="en-US" sz="3000" dirty="0"/>
          </a:p>
        </p:txBody>
      </p:sp>
      <p:sp>
        <p:nvSpPr>
          <p:cNvPr id="3" name="Tarjeta articulos nuevos"/>
          <p:cNvSpPr/>
          <p:nvPr/>
        </p:nvSpPr>
        <p:spPr>
          <a:xfrm>
            <a:off x="548640" y="1463040"/>
            <a:ext cx="3840480" cy="2834640"/>
          </a:xfrm>
          <a:prstGeom prst="roundRect">
            <a:avLst>
              <a:gd name="adj" fmla="val 4839"/>
            </a:avLst>
          </a:prstGeom>
          <a:solidFill>
            <a:schemeClr val="bg2"/>
          </a:solidFill>
          <a:ln w="12700">
            <a:solidFill>
              <a:schemeClr val="bg2"/>
            </a:solidFill>
            <a:prstDash val="solid"/>
          </a:ln>
          <a:effectLst>
            <a:outerShdw sx="100000" sy="100000" kx="0" ky="0" algn="bl" rotWithShape="0" blurRad="101600" dist="25400" dir="5400000">
              <a:srgbClr val="000000">
                <a:alpha val="12000"/>
              </a:srgbClr>
            </a:outerShdw>
          </a:effectLst>
        </p:spPr>
      </p:sp>
      <p:sp>
        <p:nvSpPr>
          <p:cNvPr id="4" name="Icono tiempo circulo"/>
          <p:cNvSpPr/>
          <p:nvPr/>
        </p:nvSpPr>
        <p:spPr>
          <a:xfrm>
            <a:off x="868680" y="1783080"/>
            <a:ext cx="822960" cy="822960"/>
          </a:xfrm>
          <a:prstGeom prst="ellipse">
            <a:avLst/>
          </a:prstGeom>
          <a:solidFill>
            <a:schemeClr val="accent2"/>
          </a:solidFill>
          <a:ln w="12700">
            <a:solidFill>
              <a:schemeClr val="accent2"/>
            </a:solidFill>
            <a:prstDash val="solid"/>
          </a:ln>
        </p:spPr>
      </p:sp>
      <p:pic>
        <p:nvPicPr>
          <p:cNvPr id="5" name="Icono tiempo" descr="Icono tiempo">    </p:cNvPr>
          <p:cNvPicPr>
            <a:picLocks noChangeAspect="1"/>
          </p:cNvPicPr>
          <p:nvPr/>
        </p:nvPicPr>
        <p:blipFill>
          <a:blip r:embed="rId1"/>
          <a:stretch>
            <a:fillRect/>
          </a:stretch>
        </p:blipFill>
        <p:spPr>
          <a:xfrm>
            <a:off x="1074420" y="1988820"/>
            <a:ext cx="411480" cy="411480"/>
          </a:xfrm>
          <a:prstGeom prst="rect">
            <a:avLst/>
          </a:prstGeom>
        </p:spPr>
      </p:pic>
      <p:sp>
        <p:nvSpPr>
          <p:cNvPr id="6" name="Texto articulos nuevos"/>
          <p:cNvSpPr txBox="1"/>
          <p:nvPr/>
        </p:nvSpPr>
        <p:spPr>
          <a:xfrm>
            <a:off x="868680" y="2788920"/>
            <a:ext cx="3200400" cy="1280160"/>
          </a:xfrm>
          <a:prstGeom prst="rect">
            <a:avLst/>
          </a:prstGeom>
          <a:noFill/>
          <a:ln/>
        </p:spPr>
        <p:txBody>
          <a:bodyPr wrap="square" lIns="0" tIns="0" rIns="0" bIns="0" rtlCol="0" anchor="t"/>
          <a:lstStyle/>
          <a:p>
            <a:pPr indent="0" marL="0">
              <a:buNone/>
            </a:pPr>
            <a:r>
              <a:rPr lang="en-US" sz="2400" b="1" dirty="0">
                <a:solidFill>
                  <a:schemeClr val="tx1"/>
                </a:solidFill>
              </a:rPr>
              <a:t>New articles appear every week.</a:t>
            </a:r>
            <a:endParaRPr lang="en-US" sz="2400" dirty="0"/>
          </a:p>
        </p:txBody>
      </p:sp>
      <p:sp>
        <p:nvSpPr>
          <p:cNvPr id="7" name="Tarjeta pregunta"/>
          <p:cNvSpPr/>
          <p:nvPr/>
        </p:nvSpPr>
        <p:spPr>
          <a:xfrm>
            <a:off x="4754880" y="1463040"/>
            <a:ext cx="3840480" cy="2834640"/>
          </a:xfrm>
          <a:prstGeom prst="roundRect">
            <a:avLst>
              <a:gd name="adj" fmla="val 4839"/>
            </a:avLst>
          </a:prstGeom>
          <a:solidFill>
            <a:schemeClr val="accent1"/>
          </a:solidFill>
          <a:ln w="12700">
            <a:solidFill>
              <a:schemeClr val="accent1"/>
            </a:solidFill>
            <a:prstDash val="solid"/>
          </a:ln>
          <a:effectLst>
            <a:outerShdw sx="100000" sy="100000" kx="0" ky="0" algn="bl" rotWithShape="0" blurRad="101600" dist="25400" dir="5400000">
              <a:srgbClr val="000000">
                <a:alpha val="12000"/>
              </a:srgbClr>
            </a:outerShdw>
          </a:effectLst>
        </p:spPr>
      </p:sp>
      <p:sp>
        <p:nvSpPr>
          <p:cNvPr id="8" name="Icono pregunta circulo"/>
          <p:cNvSpPr/>
          <p:nvPr/>
        </p:nvSpPr>
        <p:spPr>
          <a:xfrm>
            <a:off x="5074920" y="1783080"/>
            <a:ext cx="822960" cy="822960"/>
          </a:xfrm>
          <a:prstGeom prst="ellipse">
            <a:avLst/>
          </a:prstGeom>
          <a:solidFill>
            <a:schemeClr val="accent3"/>
          </a:solidFill>
          <a:ln w="12700">
            <a:solidFill>
              <a:schemeClr val="accent3"/>
            </a:solidFill>
            <a:prstDash val="solid"/>
          </a:ln>
        </p:spPr>
      </p:sp>
      <p:pic>
        <p:nvPicPr>
          <p:cNvPr id="9" name="Icono pregunta" descr="Icono pregunta">    </p:cNvPr>
          <p:cNvPicPr>
            <a:picLocks noChangeAspect="1"/>
          </p:cNvPicPr>
          <p:nvPr/>
        </p:nvPicPr>
        <p:blipFill>
          <a:blip r:embed="rId2"/>
          <a:stretch>
            <a:fillRect/>
          </a:stretch>
        </p:blipFill>
        <p:spPr>
          <a:xfrm>
            <a:off x="5280660" y="1988820"/>
            <a:ext cx="411480" cy="411480"/>
          </a:xfrm>
          <a:prstGeom prst="rect">
            <a:avLst/>
          </a:prstGeom>
        </p:spPr>
      </p:pic>
      <p:sp>
        <p:nvSpPr>
          <p:cNvPr id="10" name="Texto pregunta"/>
          <p:cNvSpPr txBox="1"/>
          <p:nvPr/>
        </p:nvSpPr>
        <p:spPr>
          <a:xfrm>
            <a:off x="5074920" y="2788920"/>
            <a:ext cx="3200400" cy="1280160"/>
          </a:xfrm>
          <a:prstGeom prst="rect">
            <a:avLst/>
          </a:prstGeom>
          <a:noFill/>
          <a:ln/>
        </p:spPr>
        <p:txBody>
          <a:bodyPr wrap="square" lIns="0" tIns="0" rIns="0" bIns="0" rtlCol="0" anchor="t"/>
          <a:lstStyle/>
          <a:p>
            <a:pPr indent="0" marL="0">
              <a:buNone/>
            </a:pPr>
            <a:r>
              <a:rPr lang="en-US" sz="2200" b="1" dirty="0">
                <a:solidFill>
                  <a:srgbClr val="FFFFFF"/>
                </a:solidFill>
              </a:rPr>
              <a:t>Question: impact of AI on young people's learning</a:t>
            </a:r>
            <a:endParaRPr lang="en-US" sz="2200" dirty="0"/>
          </a:p>
        </p:txBody>
      </p:sp>
      <p:sp>
        <p:nvSpPr>
          <p:cNvPr id="11" name="Numero de diapositiva"/>
          <p:cNvSpPr txBox="1"/>
          <p:nvPr/>
        </p:nvSpPr>
        <p:spPr>
          <a:xfrm>
            <a:off x="7680960" y="4736592"/>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2 / 10</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8046720" cy="914400"/>
          </a:xfrm>
          <a:prstGeom prst="rect">
            <a:avLst/>
          </a:prstGeom>
          <a:noFill/>
          <a:ln/>
        </p:spPr>
        <p:txBody>
          <a:bodyPr wrap="square" lIns="0" tIns="0" rIns="0" bIns="0" rtlCol="0" anchor="t"/>
          <a:lstStyle/>
          <a:p>
            <a:pPr algn="l" indent="0" marL="0">
              <a:buNone/>
            </a:pPr>
            <a:r>
              <a:rPr lang="en-US" sz="3000" b="1" dirty="0">
                <a:solidFill>
                  <a:schemeClr val="tx1"/>
                </a:solidFill>
              </a:rPr>
              <a:t>The tool</a:t>
            </a:r>
            <a:endParaRPr lang="en-US" sz="3000" dirty="0"/>
          </a:p>
        </p:txBody>
      </p:sp>
      <p:sp>
        <p:nvSpPr>
          <p:cNvPr id="3" name="Tarjeta 1"/>
          <p:cNvSpPr/>
          <p:nvPr/>
        </p:nvSpPr>
        <p:spPr>
          <a:xfrm>
            <a:off x="548640" y="1371600"/>
            <a:ext cx="2560320" cy="2377440"/>
          </a:xfrm>
          <a:prstGeom prst="roundRect">
            <a:avLst>
              <a:gd name="adj" fmla="val 5769"/>
            </a:avLst>
          </a:prstGeom>
          <a:solidFill>
            <a:schemeClr val="bg2"/>
          </a:solidFill>
          <a:ln w="12700">
            <a:solidFill>
              <a:schemeClr val="bg2"/>
            </a:solidFill>
            <a:prstDash val="solid"/>
          </a:ln>
          <a:effectLst>
            <a:outerShdw sx="100000" sy="100000" kx="0" ky="0" algn="bl" rotWithShape="0" blurRad="101600" dist="25400" dir="5400000">
              <a:srgbClr val="000000">
                <a:alpha val="12000"/>
              </a:srgbClr>
            </a:outerShdw>
          </a:effectLst>
        </p:spPr>
      </p:sp>
      <p:sp>
        <p:nvSpPr>
          <p:cNvPr id="4" name="Icono Who uses it circulo"/>
          <p:cNvSpPr/>
          <p:nvPr/>
        </p:nvSpPr>
        <p:spPr>
          <a:xfrm>
            <a:off x="822960" y="1645920"/>
            <a:ext cx="731520" cy="731520"/>
          </a:xfrm>
          <a:prstGeom prst="ellipse">
            <a:avLst/>
          </a:prstGeom>
          <a:solidFill>
            <a:schemeClr val="accent1"/>
          </a:solidFill>
          <a:ln w="12700">
            <a:solidFill>
              <a:schemeClr val="accent1"/>
            </a:solidFill>
            <a:prstDash val="solid"/>
          </a:ln>
        </p:spPr>
      </p:sp>
      <p:pic>
        <p:nvPicPr>
          <p:cNvPr id="5" name="Icono Who uses it" descr="Icono Who uses it">    </p:cNvPr>
          <p:cNvPicPr>
            <a:picLocks noChangeAspect="1"/>
          </p:cNvPicPr>
          <p:nvPr/>
        </p:nvPicPr>
        <p:blipFill>
          <a:blip r:embed="rId1"/>
          <a:stretch>
            <a:fillRect/>
          </a:stretch>
        </p:blipFill>
        <p:spPr>
          <a:xfrm>
            <a:off x="1005840" y="1828800"/>
            <a:ext cx="365760" cy="365760"/>
          </a:xfrm>
          <a:prstGeom prst="rect">
            <a:avLst/>
          </a:prstGeom>
        </p:spPr>
      </p:pic>
      <p:sp>
        <p:nvSpPr>
          <p:cNvPr id="6" name="Etiqueta 1"/>
          <p:cNvSpPr txBox="1"/>
          <p:nvPr/>
        </p:nvSpPr>
        <p:spPr>
          <a:xfrm>
            <a:off x="822960" y="2560320"/>
            <a:ext cx="2103120" cy="365760"/>
          </a:xfrm>
          <a:prstGeom prst="rect">
            <a:avLst/>
          </a:prstGeom>
          <a:noFill/>
          <a:ln/>
        </p:spPr>
        <p:txBody>
          <a:bodyPr wrap="square" lIns="0" tIns="0" rIns="0" bIns="0" rtlCol="0" anchor="ctr"/>
          <a:lstStyle/>
          <a:p>
            <a:pPr indent="0" marL="0">
              <a:buNone/>
            </a:pPr>
            <a:r>
              <a:rPr lang="en-US" sz="1800" b="1" dirty="0">
                <a:solidFill>
                  <a:schemeClr val="accent1"/>
                </a:solidFill>
              </a:rPr>
              <a:t>Who uses it</a:t>
            </a:r>
            <a:endParaRPr lang="en-US" sz="1800" dirty="0"/>
          </a:p>
        </p:txBody>
      </p:sp>
      <p:sp>
        <p:nvSpPr>
          <p:cNvPr id="7" name="Valor 1"/>
          <p:cNvSpPr txBox="1"/>
          <p:nvPr/>
        </p:nvSpPr>
        <p:spPr>
          <a:xfrm>
            <a:off x="822960" y="2926080"/>
            <a:ext cx="2103120" cy="731520"/>
          </a:xfrm>
          <a:prstGeom prst="rect">
            <a:avLst/>
          </a:prstGeom>
          <a:noFill/>
          <a:ln/>
        </p:spPr>
        <p:txBody>
          <a:bodyPr wrap="square" lIns="0" tIns="0" rIns="0" bIns="0" rtlCol="0" anchor="t"/>
          <a:lstStyle/>
          <a:p>
            <a:pPr indent="0" marL="0">
              <a:buNone/>
            </a:pPr>
            <a:r>
              <a:rPr lang="en-US" sz="2000" b="1" dirty="0">
                <a:solidFill>
                  <a:schemeClr val="tx1"/>
                </a:solidFill>
              </a:rPr>
              <a:t>Two reviewers</a:t>
            </a:r>
            <a:endParaRPr lang="en-US" sz="2000" dirty="0"/>
          </a:p>
        </p:txBody>
      </p:sp>
      <p:sp>
        <p:nvSpPr>
          <p:cNvPr id="8" name="Tarjeta 2"/>
          <p:cNvSpPr/>
          <p:nvPr/>
        </p:nvSpPr>
        <p:spPr>
          <a:xfrm>
            <a:off x="3291840" y="1371600"/>
            <a:ext cx="2560320" cy="2377440"/>
          </a:xfrm>
          <a:prstGeom prst="roundRect">
            <a:avLst>
              <a:gd name="adj" fmla="val 5769"/>
            </a:avLst>
          </a:prstGeom>
          <a:solidFill>
            <a:schemeClr val="bg2"/>
          </a:solidFill>
          <a:ln w="12700">
            <a:solidFill>
              <a:schemeClr val="bg2"/>
            </a:solidFill>
            <a:prstDash val="solid"/>
          </a:ln>
          <a:effectLst>
            <a:outerShdw sx="100000" sy="100000" kx="0" ky="0" algn="bl" rotWithShape="0" blurRad="101600" dist="25400" dir="5400000">
              <a:srgbClr val="000000">
                <a:alpha val="12000"/>
              </a:srgbClr>
            </a:outerShdw>
          </a:effectLst>
        </p:spPr>
      </p:sp>
      <p:sp>
        <p:nvSpPr>
          <p:cNvPr id="9" name="Icono What it receives circulo"/>
          <p:cNvSpPr/>
          <p:nvPr/>
        </p:nvSpPr>
        <p:spPr>
          <a:xfrm>
            <a:off x="3566160" y="1645920"/>
            <a:ext cx="731520" cy="731520"/>
          </a:xfrm>
          <a:prstGeom prst="ellipse">
            <a:avLst/>
          </a:prstGeom>
          <a:solidFill>
            <a:schemeClr val="accent2"/>
          </a:solidFill>
          <a:ln w="12700">
            <a:solidFill>
              <a:schemeClr val="accent2"/>
            </a:solidFill>
            <a:prstDash val="solid"/>
          </a:ln>
        </p:spPr>
      </p:sp>
      <p:pic>
        <p:nvPicPr>
          <p:cNvPr id="10" name="Icono What it receives" descr="Icono What it receives">    </p:cNvPr>
          <p:cNvPicPr>
            <a:picLocks noChangeAspect="1"/>
          </p:cNvPicPr>
          <p:nvPr/>
        </p:nvPicPr>
        <p:blipFill>
          <a:blip r:embed="rId2"/>
          <a:stretch>
            <a:fillRect/>
          </a:stretch>
        </p:blipFill>
        <p:spPr>
          <a:xfrm>
            <a:off x="3749040" y="1828800"/>
            <a:ext cx="365760" cy="365760"/>
          </a:xfrm>
          <a:prstGeom prst="rect">
            <a:avLst/>
          </a:prstGeom>
        </p:spPr>
      </p:pic>
      <p:sp>
        <p:nvSpPr>
          <p:cNvPr id="11" name="Etiqueta 2"/>
          <p:cNvSpPr txBox="1"/>
          <p:nvPr/>
        </p:nvSpPr>
        <p:spPr>
          <a:xfrm>
            <a:off x="3566160" y="2560320"/>
            <a:ext cx="2103120" cy="365760"/>
          </a:xfrm>
          <a:prstGeom prst="rect">
            <a:avLst/>
          </a:prstGeom>
          <a:noFill/>
          <a:ln/>
        </p:spPr>
        <p:txBody>
          <a:bodyPr wrap="square" lIns="0" tIns="0" rIns="0" bIns="0" rtlCol="0" anchor="ctr"/>
          <a:lstStyle/>
          <a:p>
            <a:pPr indent="0" marL="0">
              <a:buNone/>
            </a:pPr>
            <a:r>
              <a:rPr lang="en-US" sz="1800" b="1" dirty="0">
                <a:solidFill>
                  <a:schemeClr val="accent1"/>
                </a:solidFill>
              </a:rPr>
              <a:t>What it receives</a:t>
            </a:r>
            <a:endParaRPr lang="en-US" sz="1800" dirty="0"/>
          </a:p>
        </p:txBody>
      </p:sp>
      <p:sp>
        <p:nvSpPr>
          <p:cNvPr id="12" name="Valor 2"/>
          <p:cNvSpPr txBox="1"/>
          <p:nvPr/>
        </p:nvSpPr>
        <p:spPr>
          <a:xfrm>
            <a:off x="3566160" y="2926080"/>
            <a:ext cx="2103120" cy="731520"/>
          </a:xfrm>
          <a:prstGeom prst="rect">
            <a:avLst/>
          </a:prstGeom>
          <a:noFill/>
          <a:ln/>
        </p:spPr>
        <p:txBody>
          <a:bodyPr wrap="square" lIns="0" tIns="0" rIns="0" bIns="0" rtlCol="0" anchor="t"/>
          <a:lstStyle/>
          <a:p>
            <a:pPr indent="0" marL="0">
              <a:buNone/>
            </a:pPr>
            <a:r>
              <a:rPr lang="en-US" sz="2000" b="1" dirty="0">
                <a:solidFill>
                  <a:schemeClr val="tx1"/>
                </a:solidFill>
              </a:rPr>
              <a:t>15 new articles weekly</a:t>
            </a:r>
            <a:endParaRPr lang="en-US" sz="2000" dirty="0"/>
          </a:p>
        </p:txBody>
      </p:sp>
      <p:sp>
        <p:nvSpPr>
          <p:cNvPr id="13" name="Tarjeta 3"/>
          <p:cNvSpPr/>
          <p:nvPr/>
        </p:nvSpPr>
        <p:spPr>
          <a:xfrm>
            <a:off x="6035040" y="1371600"/>
            <a:ext cx="2560320" cy="2377440"/>
          </a:xfrm>
          <a:prstGeom prst="roundRect">
            <a:avLst>
              <a:gd name="adj" fmla="val 5769"/>
            </a:avLst>
          </a:prstGeom>
          <a:solidFill>
            <a:schemeClr val="bg2"/>
          </a:solidFill>
          <a:ln w="12700">
            <a:solidFill>
              <a:schemeClr val="bg2"/>
            </a:solidFill>
            <a:prstDash val="solid"/>
          </a:ln>
          <a:effectLst>
            <a:outerShdw sx="100000" sy="100000" kx="0" ky="0" algn="bl" rotWithShape="0" blurRad="101600" dist="25400" dir="5400000">
              <a:srgbClr val="000000">
                <a:alpha val="12000"/>
              </a:srgbClr>
            </a:outerShdw>
          </a:effectLst>
        </p:spPr>
      </p:sp>
      <p:sp>
        <p:nvSpPr>
          <p:cNvPr id="14" name="Icono What it delivers circulo"/>
          <p:cNvSpPr/>
          <p:nvPr/>
        </p:nvSpPr>
        <p:spPr>
          <a:xfrm>
            <a:off x="6309360" y="1645920"/>
            <a:ext cx="731520" cy="731520"/>
          </a:xfrm>
          <a:prstGeom prst="ellipse">
            <a:avLst/>
          </a:prstGeom>
          <a:solidFill>
            <a:schemeClr val="accent5"/>
          </a:solidFill>
          <a:ln w="12700">
            <a:solidFill>
              <a:schemeClr val="accent5"/>
            </a:solidFill>
            <a:prstDash val="solid"/>
          </a:ln>
        </p:spPr>
      </p:sp>
      <p:pic>
        <p:nvPicPr>
          <p:cNvPr id="15" name="Icono What it delivers" descr="Icono What it delivers">    </p:cNvPr>
          <p:cNvPicPr>
            <a:picLocks noChangeAspect="1"/>
          </p:cNvPicPr>
          <p:nvPr/>
        </p:nvPicPr>
        <p:blipFill>
          <a:blip r:embed="rId3"/>
          <a:stretch>
            <a:fillRect/>
          </a:stretch>
        </p:blipFill>
        <p:spPr>
          <a:xfrm>
            <a:off x="6492240" y="1828800"/>
            <a:ext cx="365760" cy="365760"/>
          </a:xfrm>
          <a:prstGeom prst="rect">
            <a:avLst/>
          </a:prstGeom>
        </p:spPr>
      </p:pic>
      <p:sp>
        <p:nvSpPr>
          <p:cNvPr id="16" name="Etiqueta 3"/>
          <p:cNvSpPr txBox="1"/>
          <p:nvPr/>
        </p:nvSpPr>
        <p:spPr>
          <a:xfrm>
            <a:off x="6309360" y="2560320"/>
            <a:ext cx="2103120" cy="365760"/>
          </a:xfrm>
          <a:prstGeom prst="rect">
            <a:avLst/>
          </a:prstGeom>
          <a:noFill/>
          <a:ln/>
        </p:spPr>
        <p:txBody>
          <a:bodyPr wrap="square" lIns="0" tIns="0" rIns="0" bIns="0" rtlCol="0" anchor="ctr"/>
          <a:lstStyle/>
          <a:p>
            <a:pPr indent="0" marL="0">
              <a:buNone/>
            </a:pPr>
            <a:r>
              <a:rPr lang="en-US" sz="1800" b="1" dirty="0">
                <a:solidFill>
                  <a:schemeClr val="accent1"/>
                </a:solidFill>
              </a:rPr>
              <a:t>What it delivers</a:t>
            </a:r>
            <a:endParaRPr lang="en-US" sz="1800" dirty="0"/>
          </a:p>
        </p:txBody>
      </p:sp>
      <p:sp>
        <p:nvSpPr>
          <p:cNvPr id="17" name="Valor 3"/>
          <p:cNvSpPr txBox="1"/>
          <p:nvPr/>
        </p:nvSpPr>
        <p:spPr>
          <a:xfrm>
            <a:off x="6309360" y="2926080"/>
            <a:ext cx="2103120" cy="731520"/>
          </a:xfrm>
          <a:prstGeom prst="rect">
            <a:avLst/>
          </a:prstGeom>
          <a:noFill/>
          <a:ln/>
        </p:spPr>
        <p:txBody>
          <a:bodyPr wrap="square" lIns="0" tIns="0" rIns="0" bIns="0" rtlCol="0" anchor="t"/>
          <a:lstStyle/>
          <a:p>
            <a:pPr indent="0" marL="0">
              <a:buNone/>
            </a:pPr>
            <a:r>
              <a:rPr lang="en-US" sz="2000" b="1" dirty="0">
                <a:solidFill>
                  <a:schemeClr val="tx1"/>
                </a:solidFill>
              </a:rPr>
              <a:t>Excel workbook, summary</a:t>
            </a:r>
            <a:endParaRPr lang="en-US" sz="2000" dirty="0"/>
          </a:p>
        </p:txBody>
      </p:sp>
      <p:sp>
        <p:nvSpPr>
          <p:cNvPr id="18" name="Pastilla guia"/>
          <p:cNvSpPr/>
          <p:nvPr/>
        </p:nvSpPr>
        <p:spPr>
          <a:xfrm>
            <a:off x="548640" y="4023360"/>
            <a:ext cx="3108960" cy="457200"/>
          </a:xfrm>
          <a:prstGeom prst="roundRect">
            <a:avLst>
              <a:gd name="adj" fmla="val 50000"/>
            </a:avLst>
          </a:prstGeom>
          <a:solidFill>
            <a:schemeClr val="accent1"/>
          </a:solidFill>
          <a:ln w="12700">
            <a:solidFill>
              <a:schemeClr val="accent1"/>
            </a:solidFill>
            <a:prstDash val="solid"/>
          </a:ln>
        </p:spPr>
      </p:sp>
      <p:sp>
        <p:nvSpPr>
          <p:cNvPr id="19" name="Texto guia"/>
          <p:cNvSpPr txBox="1"/>
          <p:nvPr/>
        </p:nvSpPr>
        <p:spPr>
          <a:xfrm>
            <a:off x="548640" y="4023360"/>
            <a:ext cx="3108960" cy="457200"/>
          </a:xfrm>
          <a:prstGeom prst="rect">
            <a:avLst/>
          </a:prstGeom>
          <a:noFill/>
          <a:ln/>
        </p:spPr>
        <p:txBody>
          <a:bodyPr wrap="square" lIns="0" tIns="0" rIns="0" bIns="0" rtlCol="0" anchor="ctr"/>
          <a:lstStyle/>
          <a:p>
            <a:pPr algn="ctr" indent="0" marL="0">
              <a:buNone/>
            </a:pPr>
            <a:r>
              <a:rPr lang="en-US" sz="1800" b="1" dirty="0">
                <a:solidFill>
                  <a:srgbClr val="FFFFFF"/>
                </a:solidFill>
              </a:rPr>
              <a:t>Based on guide 10</a:t>
            </a:r>
            <a:endParaRPr lang="en-US" sz="1800" dirty="0"/>
          </a:p>
        </p:txBody>
      </p:sp>
      <p:sp>
        <p:nvSpPr>
          <p:cNvPr id="20" name="Numero de diapositiva"/>
          <p:cNvSpPr txBox="1"/>
          <p:nvPr/>
        </p:nvSpPr>
        <p:spPr>
          <a:xfrm>
            <a:off x="7680960" y="4736592"/>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3 / 10</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8046720" cy="914400"/>
          </a:xfrm>
          <a:prstGeom prst="rect">
            <a:avLst/>
          </a:prstGeom>
          <a:noFill/>
          <a:ln/>
        </p:spPr>
        <p:txBody>
          <a:bodyPr wrap="square" lIns="0" tIns="0" rIns="0" bIns="0" rtlCol="0" anchor="t"/>
          <a:lstStyle/>
          <a:p>
            <a:pPr algn="l" indent="0" marL="0">
              <a:buNone/>
            </a:pPr>
            <a:r>
              <a:rPr lang="en-US" sz="3000" b="1" dirty="0">
                <a:solidFill>
                  <a:schemeClr val="tx1"/>
                </a:solidFill>
              </a:rPr>
              <a:t>How it works</a:t>
            </a:r>
            <a:endParaRPr lang="en-US" sz="3000" dirty="0"/>
          </a:p>
        </p:txBody>
      </p:sp>
      <p:sp>
        <p:nvSpPr>
          <p:cNvPr id="3" name="Paso 1"/>
          <p:cNvSpPr/>
          <p:nvPr/>
        </p:nvSpPr>
        <p:spPr>
          <a:xfrm>
            <a:off x="548640" y="1371600"/>
            <a:ext cx="1874520" cy="2377440"/>
          </a:xfrm>
          <a:prstGeom prst="roundRect">
            <a:avLst>
              <a:gd name="adj" fmla="val 7317"/>
            </a:avLst>
          </a:prstGeom>
          <a:solidFill>
            <a:schemeClr val="bg2"/>
          </a:solidFill>
          <a:ln w="12700">
            <a:solidFill>
              <a:schemeClr val="bg2"/>
            </a:solidFill>
            <a:prstDash val="solid"/>
          </a:ln>
          <a:effectLst>
            <a:outerShdw sx="100000" sy="100000" kx="0" ky="0" algn="bl" rotWithShape="0" blurRad="101600" dist="25400" dir="5400000">
              <a:srgbClr val="000000">
                <a:alpha val="12000"/>
              </a:srgbClr>
            </a:outerShdw>
          </a:effectLst>
        </p:spPr>
      </p:sp>
      <p:sp>
        <p:nvSpPr>
          <p:cNvPr id="4" name="Icono paso 1 circulo"/>
          <p:cNvSpPr/>
          <p:nvPr/>
        </p:nvSpPr>
        <p:spPr>
          <a:xfrm>
            <a:off x="822960" y="1645920"/>
            <a:ext cx="731520" cy="731520"/>
          </a:xfrm>
          <a:prstGeom prst="ellipse">
            <a:avLst/>
          </a:prstGeom>
          <a:solidFill>
            <a:schemeClr val="accent1"/>
          </a:solidFill>
          <a:ln w="12700">
            <a:solidFill>
              <a:schemeClr val="accent1"/>
            </a:solidFill>
            <a:prstDash val="solid"/>
          </a:ln>
        </p:spPr>
      </p:sp>
      <p:pic>
        <p:nvPicPr>
          <p:cNvPr id="5" name="Icono paso 1" descr="Icono paso 1">    </p:cNvPr>
          <p:cNvPicPr>
            <a:picLocks noChangeAspect="1"/>
          </p:cNvPicPr>
          <p:nvPr/>
        </p:nvPicPr>
        <p:blipFill>
          <a:blip r:embed="rId1"/>
          <a:stretch>
            <a:fillRect/>
          </a:stretch>
        </p:blipFill>
        <p:spPr>
          <a:xfrm>
            <a:off x="1005840" y="1828800"/>
            <a:ext cx="365760" cy="365760"/>
          </a:xfrm>
          <a:prstGeom prst="rect">
            <a:avLst/>
          </a:prstGeom>
        </p:spPr>
      </p:pic>
      <p:sp>
        <p:nvSpPr>
          <p:cNvPr id="6" name="Texto paso 1"/>
          <p:cNvSpPr txBox="1"/>
          <p:nvPr/>
        </p:nvSpPr>
        <p:spPr>
          <a:xfrm>
            <a:off x="731520" y="2606040"/>
            <a:ext cx="1554480" cy="1051560"/>
          </a:xfrm>
          <a:prstGeom prst="rect">
            <a:avLst/>
          </a:prstGeom>
          <a:noFill/>
          <a:ln/>
        </p:spPr>
        <p:txBody>
          <a:bodyPr wrap="square" lIns="0" tIns="0" rIns="0" bIns="0" rtlCol="0" anchor="t"/>
          <a:lstStyle/>
          <a:p>
            <a:pPr indent="0" marL="0">
              <a:buNone/>
            </a:pPr>
            <a:r>
              <a:rPr lang="en-US" sz="1800" b="1" dirty="0">
                <a:solidFill>
                  <a:schemeClr val="tx1"/>
                </a:solidFill>
              </a:rPr>
              <a:t>People write the protocol</a:t>
            </a:r>
            <a:endParaRPr lang="en-US" sz="1800" dirty="0"/>
          </a:p>
        </p:txBody>
      </p:sp>
      <p:sp>
        <p:nvSpPr>
          <p:cNvPr id="7" name="Paso 2"/>
          <p:cNvSpPr/>
          <p:nvPr/>
        </p:nvSpPr>
        <p:spPr>
          <a:xfrm>
            <a:off x="2606040" y="1371600"/>
            <a:ext cx="1874520" cy="2377440"/>
          </a:xfrm>
          <a:prstGeom prst="roundRect">
            <a:avLst>
              <a:gd name="adj" fmla="val 7317"/>
            </a:avLst>
          </a:prstGeom>
          <a:solidFill>
            <a:schemeClr val="bg2"/>
          </a:solidFill>
          <a:ln w="12700">
            <a:solidFill>
              <a:schemeClr val="bg2"/>
            </a:solidFill>
            <a:prstDash val="solid"/>
          </a:ln>
          <a:effectLst>
            <a:outerShdw sx="100000" sy="100000" kx="0" ky="0" algn="bl" rotWithShape="0" blurRad="101600" dist="25400" dir="5400000">
              <a:srgbClr val="000000">
                <a:alpha val="12000"/>
              </a:srgbClr>
            </a:outerShdw>
          </a:effectLst>
        </p:spPr>
      </p:sp>
      <p:sp>
        <p:nvSpPr>
          <p:cNvPr id="8" name="Icono paso 2 circulo"/>
          <p:cNvSpPr/>
          <p:nvPr/>
        </p:nvSpPr>
        <p:spPr>
          <a:xfrm>
            <a:off x="2880360" y="1645920"/>
            <a:ext cx="731520" cy="731520"/>
          </a:xfrm>
          <a:prstGeom prst="ellipse">
            <a:avLst/>
          </a:prstGeom>
          <a:solidFill>
            <a:schemeClr val="accent2"/>
          </a:solidFill>
          <a:ln w="12700">
            <a:solidFill>
              <a:schemeClr val="accent2"/>
            </a:solidFill>
            <a:prstDash val="solid"/>
          </a:ln>
        </p:spPr>
      </p:sp>
      <p:pic>
        <p:nvPicPr>
          <p:cNvPr id="9" name="Icono paso 2" descr="Icono paso 2">    </p:cNvPr>
          <p:cNvPicPr>
            <a:picLocks noChangeAspect="1"/>
          </p:cNvPicPr>
          <p:nvPr/>
        </p:nvPicPr>
        <p:blipFill>
          <a:blip r:embed="rId2"/>
          <a:stretch>
            <a:fillRect/>
          </a:stretch>
        </p:blipFill>
        <p:spPr>
          <a:xfrm>
            <a:off x="3063240" y="1828800"/>
            <a:ext cx="365760" cy="365760"/>
          </a:xfrm>
          <a:prstGeom prst="rect">
            <a:avLst/>
          </a:prstGeom>
        </p:spPr>
      </p:pic>
      <p:sp>
        <p:nvSpPr>
          <p:cNvPr id="10" name="Texto paso 2"/>
          <p:cNvSpPr txBox="1"/>
          <p:nvPr/>
        </p:nvSpPr>
        <p:spPr>
          <a:xfrm>
            <a:off x="2788920" y="2606040"/>
            <a:ext cx="1554480" cy="1051560"/>
          </a:xfrm>
          <a:prstGeom prst="rect">
            <a:avLst/>
          </a:prstGeom>
          <a:noFill/>
          <a:ln/>
        </p:spPr>
        <p:txBody>
          <a:bodyPr wrap="square" lIns="0" tIns="0" rIns="0" bIns="0" rtlCol="0" anchor="t"/>
          <a:lstStyle/>
          <a:p>
            <a:pPr indent="0" marL="0">
              <a:buNone/>
            </a:pPr>
            <a:r>
              <a:rPr lang="en-US" sz="1800" b="1" dirty="0">
                <a:solidFill>
                  <a:schemeClr val="tx1"/>
                </a:solidFill>
              </a:rPr>
              <a:t>Scripts import, compare DOI</a:t>
            </a:r>
            <a:endParaRPr lang="en-US" sz="1800" dirty="0"/>
          </a:p>
        </p:txBody>
      </p:sp>
      <p:sp>
        <p:nvSpPr>
          <p:cNvPr id="11" name="Paso 3"/>
          <p:cNvSpPr/>
          <p:nvPr/>
        </p:nvSpPr>
        <p:spPr>
          <a:xfrm>
            <a:off x="4663440" y="1371600"/>
            <a:ext cx="1874520" cy="2377440"/>
          </a:xfrm>
          <a:prstGeom prst="roundRect">
            <a:avLst>
              <a:gd name="adj" fmla="val 7317"/>
            </a:avLst>
          </a:prstGeom>
          <a:solidFill>
            <a:schemeClr val="bg2"/>
          </a:solidFill>
          <a:ln w="12700">
            <a:solidFill>
              <a:schemeClr val="bg2"/>
            </a:solidFill>
            <a:prstDash val="solid"/>
          </a:ln>
          <a:effectLst>
            <a:outerShdw sx="100000" sy="100000" kx="0" ky="0" algn="bl" rotWithShape="0" blurRad="101600" dist="25400" dir="5400000">
              <a:srgbClr val="000000">
                <a:alpha val="12000"/>
              </a:srgbClr>
            </a:outerShdw>
          </a:effectLst>
        </p:spPr>
      </p:sp>
      <p:sp>
        <p:nvSpPr>
          <p:cNvPr id="12" name="Icono paso 3 circulo"/>
          <p:cNvSpPr/>
          <p:nvPr/>
        </p:nvSpPr>
        <p:spPr>
          <a:xfrm>
            <a:off x="4937760" y="1645920"/>
            <a:ext cx="731520" cy="731520"/>
          </a:xfrm>
          <a:prstGeom prst="ellipse">
            <a:avLst/>
          </a:prstGeom>
          <a:solidFill>
            <a:schemeClr val="accent5"/>
          </a:solidFill>
          <a:ln w="12700">
            <a:solidFill>
              <a:schemeClr val="accent5"/>
            </a:solidFill>
            <a:prstDash val="solid"/>
          </a:ln>
        </p:spPr>
      </p:sp>
      <p:pic>
        <p:nvPicPr>
          <p:cNvPr id="13" name="Icono paso 3" descr="Icono paso 3">    </p:cNvPr>
          <p:cNvPicPr>
            <a:picLocks noChangeAspect="1"/>
          </p:cNvPicPr>
          <p:nvPr/>
        </p:nvPicPr>
        <p:blipFill>
          <a:blip r:embed="rId3"/>
          <a:stretch>
            <a:fillRect/>
          </a:stretch>
        </p:blipFill>
        <p:spPr>
          <a:xfrm>
            <a:off x="5120640" y="1828800"/>
            <a:ext cx="365760" cy="365760"/>
          </a:xfrm>
          <a:prstGeom prst="rect">
            <a:avLst/>
          </a:prstGeom>
        </p:spPr>
      </p:pic>
      <p:sp>
        <p:nvSpPr>
          <p:cNvPr id="14" name="Texto paso 3"/>
          <p:cNvSpPr txBox="1"/>
          <p:nvPr/>
        </p:nvSpPr>
        <p:spPr>
          <a:xfrm>
            <a:off x="4846320" y="2606040"/>
            <a:ext cx="1554480" cy="1051560"/>
          </a:xfrm>
          <a:prstGeom prst="rect">
            <a:avLst/>
          </a:prstGeom>
          <a:noFill/>
          <a:ln/>
        </p:spPr>
        <p:txBody>
          <a:bodyPr wrap="square" lIns="0" tIns="0" rIns="0" bIns="0" rtlCol="0" anchor="t"/>
          <a:lstStyle/>
          <a:p>
            <a:pPr indent="0" marL="0">
              <a:buNone/>
            </a:pPr>
            <a:r>
              <a:rPr lang="en-US" sz="1800" b="1" dirty="0">
                <a:solidFill>
                  <a:schemeClr val="tx1"/>
                </a:solidFill>
              </a:rPr>
              <a:t>AI suggests and quotes</a:t>
            </a:r>
            <a:endParaRPr lang="en-US" sz="1800" dirty="0"/>
          </a:p>
        </p:txBody>
      </p:sp>
      <p:sp>
        <p:nvSpPr>
          <p:cNvPr id="15" name="Paso 4"/>
          <p:cNvSpPr/>
          <p:nvPr/>
        </p:nvSpPr>
        <p:spPr>
          <a:xfrm>
            <a:off x="6720840" y="1371600"/>
            <a:ext cx="1874520" cy="2377440"/>
          </a:xfrm>
          <a:prstGeom prst="roundRect">
            <a:avLst>
              <a:gd name="adj" fmla="val 7317"/>
            </a:avLst>
          </a:prstGeom>
          <a:solidFill>
            <a:schemeClr val="bg2"/>
          </a:solidFill>
          <a:ln w="12700">
            <a:solidFill>
              <a:schemeClr val="bg2"/>
            </a:solidFill>
            <a:prstDash val="solid"/>
          </a:ln>
          <a:effectLst>
            <a:outerShdw sx="100000" sy="100000" kx="0" ky="0" algn="bl" rotWithShape="0" blurRad="101600" dist="25400" dir="5400000">
              <a:srgbClr val="000000">
                <a:alpha val="12000"/>
              </a:srgbClr>
            </a:outerShdw>
          </a:effectLst>
        </p:spPr>
      </p:sp>
      <p:sp>
        <p:nvSpPr>
          <p:cNvPr id="16" name="Icono paso 4 circulo"/>
          <p:cNvSpPr/>
          <p:nvPr/>
        </p:nvSpPr>
        <p:spPr>
          <a:xfrm>
            <a:off x="6995160" y="1645920"/>
            <a:ext cx="731520" cy="731520"/>
          </a:xfrm>
          <a:prstGeom prst="ellipse">
            <a:avLst/>
          </a:prstGeom>
          <a:solidFill>
            <a:schemeClr val="accent1"/>
          </a:solidFill>
          <a:ln w="12700">
            <a:solidFill>
              <a:schemeClr val="accent1"/>
            </a:solidFill>
            <a:prstDash val="solid"/>
          </a:ln>
        </p:spPr>
      </p:sp>
      <p:pic>
        <p:nvPicPr>
          <p:cNvPr id="17" name="Icono paso 4" descr="Icono paso 4">    </p:cNvPr>
          <p:cNvPicPr>
            <a:picLocks noChangeAspect="1"/>
          </p:cNvPicPr>
          <p:nvPr/>
        </p:nvPicPr>
        <p:blipFill>
          <a:blip r:embed="rId4"/>
          <a:stretch>
            <a:fillRect/>
          </a:stretch>
        </p:blipFill>
        <p:spPr>
          <a:xfrm>
            <a:off x="7178040" y="1828800"/>
            <a:ext cx="365760" cy="365760"/>
          </a:xfrm>
          <a:prstGeom prst="rect">
            <a:avLst/>
          </a:prstGeom>
        </p:spPr>
      </p:pic>
      <p:sp>
        <p:nvSpPr>
          <p:cNvPr id="18" name="Texto paso 4"/>
          <p:cNvSpPr txBox="1"/>
          <p:nvPr/>
        </p:nvSpPr>
        <p:spPr>
          <a:xfrm>
            <a:off x="6903720" y="2606040"/>
            <a:ext cx="1554480" cy="1051560"/>
          </a:xfrm>
          <a:prstGeom prst="rect">
            <a:avLst/>
          </a:prstGeom>
          <a:noFill/>
          <a:ln/>
        </p:spPr>
        <p:txBody>
          <a:bodyPr wrap="square" lIns="0" tIns="0" rIns="0" bIns="0" rtlCol="0" anchor="t"/>
          <a:lstStyle/>
          <a:p>
            <a:pPr indent="0" marL="0">
              <a:buNone/>
            </a:pPr>
            <a:r>
              <a:rPr lang="en-US" sz="1800" b="1" dirty="0">
                <a:solidFill>
                  <a:schemeClr val="tx1"/>
                </a:solidFill>
              </a:rPr>
              <a:t>Two reviewers decide</a:t>
            </a:r>
            <a:endParaRPr lang="en-US" sz="1800" dirty="0"/>
          </a:p>
        </p:txBody>
      </p:sp>
      <p:sp>
        <p:nvSpPr>
          <p:cNvPr id="19" name="Cierre decision humana"/>
          <p:cNvSpPr txBox="1"/>
          <p:nvPr/>
        </p:nvSpPr>
        <p:spPr>
          <a:xfrm>
            <a:off x="548640" y="4023360"/>
            <a:ext cx="8046720" cy="457200"/>
          </a:xfrm>
          <a:prstGeom prst="rect">
            <a:avLst/>
          </a:prstGeom>
          <a:noFill/>
          <a:ln/>
        </p:spPr>
        <p:txBody>
          <a:bodyPr wrap="square" lIns="0" tIns="0" rIns="0" bIns="0" rtlCol="0" anchor="ctr"/>
          <a:lstStyle/>
          <a:p>
            <a:pPr indent="0" marL="0">
              <a:buNone/>
            </a:pPr>
            <a:r>
              <a:rPr lang="en-US" sz="2200" b="1" dirty="0">
                <a:solidFill>
                  <a:schemeClr val="accent2"/>
                </a:solidFill>
              </a:rPr>
              <a:t>Only what both approve enters</a:t>
            </a:r>
            <a:endParaRPr lang="en-US" sz="2200" dirty="0"/>
          </a:p>
        </p:txBody>
      </p:sp>
      <p:sp>
        <p:nvSpPr>
          <p:cNvPr id="20" name="Numero de diapositiva"/>
          <p:cNvSpPr txBox="1"/>
          <p:nvPr/>
        </p:nvSpPr>
        <p:spPr>
          <a:xfrm>
            <a:off x="7680960" y="4736592"/>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4 / 10</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8046720" cy="914400"/>
          </a:xfrm>
          <a:prstGeom prst="rect">
            <a:avLst/>
          </a:prstGeom>
          <a:noFill/>
          <a:ln/>
        </p:spPr>
        <p:txBody>
          <a:bodyPr wrap="square" lIns="0" tIns="0" rIns="0" bIns="0" rtlCol="0" anchor="t"/>
          <a:lstStyle/>
          <a:p>
            <a:pPr algn="l" indent="0" marL="0">
              <a:buNone/>
            </a:pPr>
            <a:r>
              <a:rPr lang="en-US" sz="3000" b="1" dirty="0">
                <a:solidFill>
                  <a:schemeClr val="tx1"/>
                </a:solidFill>
              </a:rPr>
              <a:t>Evidence: first batch</a:t>
            </a:r>
            <a:endParaRPr lang="en-US" sz="3000" dirty="0"/>
          </a:p>
        </p:txBody>
      </p:sp>
      <p:sp>
        <p:nvSpPr>
          <p:cNvPr id="3" name="Cifra 1"/>
          <p:cNvSpPr/>
          <p:nvPr/>
        </p:nvSpPr>
        <p:spPr>
          <a:xfrm>
            <a:off x="548640" y="1371600"/>
            <a:ext cx="2560320" cy="2377440"/>
          </a:xfrm>
          <a:prstGeom prst="roundRect">
            <a:avLst>
              <a:gd name="adj" fmla="val 5769"/>
            </a:avLst>
          </a:prstGeom>
          <a:solidFill>
            <a:schemeClr val="bg2"/>
          </a:solidFill>
          <a:ln w="12700">
            <a:solidFill>
              <a:schemeClr val="bg2"/>
            </a:solidFill>
            <a:prstDash val="solid"/>
          </a:ln>
          <a:effectLst>
            <a:outerShdw sx="100000" sy="100000" kx="0" ky="0" algn="bl" rotWithShape="0" blurRad="101600" dist="25400" dir="5400000">
              <a:srgbClr val="000000">
                <a:alpha val="12000"/>
              </a:srgbClr>
            </a:outerShdw>
          </a:effectLst>
        </p:spPr>
      </p:sp>
      <p:sp>
        <p:nvSpPr>
          <p:cNvPr id="4" name="Numero 1"/>
          <p:cNvSpPr txBox="1"/>
          <p:nvPr/>
        </p:nvSpPr>
        <p:spPr>
          <a:xfrm>
            <a:off x="822960" y="1645920"/>
            <a:ext cx="2103120" cy="914400"/>
          </a:xfrm>
          <a:prstGeom prst="rect">
            <a:avLst/>
          </a:prstGeom>
          <a:noFill/>
          <a:ln/>
        </p:spPr>
        <p:txBody>
          <a:bodyPr wrap="square" lIns="0" tIns="0" rIns="0" bIns="0" rtlCol="0" anchor="ctr"/>
          <a:lstStyle/>
          <a:p>
            <a:pPr indent="0" marL="0">
              <a:buNone/>
            </a:pPr>
            <a:r>
              <a:rPr lang="en-US" sz="4400" b="1" dirty="0">
                <a:solidFill>
                  <a:schemeClr val="accent1"/>
                </a:solidFill>
              </a:rPr>
              <a:t>15</a:t>
            </a:r>
            <a:endParaRPr lang="en-US" sz="4400" dirty="0"/>
          </a:p>
        </p:txBody>
      </p:sp>
      <p:sp>
        <p:nvSpPr>
          <p:cNvPr id="5" name="Descripcion 1"/>
          <p:cNvSpPr txBox="1"/>
          <p:nvPr/>
        </p:nvSpPr>
        <p:spPr>
          <a:xfrm>
            <a:off x="822960" y="2697480"/>
            <a:ext cx="2103120" cy="914400"/>
          </a:xfrm>
          <a:prstGeom prst="rect">
            <a:avLst/>
          </a:prstGeom>
          <a:noFill/>
          <a:ln/>
        </p:spPr>
        <p:txBody>
          <a:bodyPr wrap="square" lIns="0" tIns="0" rIns="0" bIns="0" rtlCol="0" anchor="t"/>
          <a:lstStyle/>
          <a:p>
            <a:pPr indent="0" marL="0">
              <a:buNone/>
            </a:pPr>
            <a:r>
              <a:rPr lang="en-US" sz="2000" dirty="0">
                <a:solidFill>
                  <a:schemeClr val="tx1"/>
                </a:solidFill>
              </a:rPr>
              <a:t>new of 16 evaluated</a:t>
            </a:r>
            <a:endParaRPr lang="en-US" sz="2000" dirty="0"/>
          </a:p>
        </p:txBody>
      </p:sp>
      <p:sp>
        <p:nvSpPr>
          <p:cNvPr id="6" name="Cifra 2"/>
          <p:cNvSpPr/>
          <p:nvPr/>
        </p:nvSpPr>
        <p:spPr>
          <a:xfrm>
            <a:off x="3291840" y="1371600"/>
            <a:ext cx="2560320" cy="2377440"/>
          </a:xfrm>
          <a:prstGeom prst="roundRect">
            <a:avLst>
              <a:gd name="adj" fmla="val 5769"/>
            </a:avLst>
          </a:prstGeom>
          <a:solidFill>
            <a:schemeClr val="bg2"/>
          </a:solidFill>
          <a:ln w="12700">
            <a:solidFill>
              <a:schemeClr val="bg2"/>
            </a:solidFill>
            <a:prstDash val="solid"/>
          </a:ln>
          <a:effectLst>
            <a:outerShdw sx="100000" sy="100000" kx="0" ky="0" algn="bl" rotWithShape="0" blurRad="101600" dist="25400" dir="5400000">
              <a:srgbClr val="000000">
                <a:alpha val="12000"/>
              </a:srgbClr>
            </a:outerShdw>
          </a:effectLst>
        </p:spPr>
      </p:sp>
      <p:sp>
        <p:nvSpPr>
          <p:cNvPr id="7" name="Numero 2"/>
          <p:cNvSpPr txBox="1"/>
          <p:nvPr/>
        </p:nvSpPr>
        <p:spPr>
          <a:xfrm>
            <a:off x="3566160" y="1645920"/>
            <a:ext cx="2103120" cy="914400"/>
          </a:xfrm>
          <a:prstGeom prst="rect">
            <a:avLst/>
          </a:prstGeom>
          <a:noFill/>
          <a:ln/>
        </p:spPr>
        <p:txBody>
          <a:bodyPr wrap="square" lIns="0" tIns="0" rIns="0" bIns="0" rtlCol="0" anchor="ctr"/>
          <a:lstStyle/>
          <a:p>
            <a:pPr indent="0" marL="0">
              <a:buNone/>
            </a:pPr>
            <a:r>
              <a:rPr lang="en-US" sz="4400" b="1" dirty="0">
                <a:solidFill>
                  <a:schemeClr val="accent1"/>
                </a:solidFill>
              </a:rPr>
              <a:t>10 and 5</a:t>
            </a:r>
            <a:endParaRPr lang="en-US" sz="4400" dirty="0"/>
          </a:p>
        </p:txBody>
      </p:sp>
      <p:sp>
        <p:nvSpPr>
          <p:cNvPr id="8" name="Descripcion 2"/>
          <p:cNvSpPr txBox="1"/>
          <p:nvPr/>
        </p:nvSpPr>
        <p:spPr>
          <a:xfrm>
            <a:off x="3566160" y="2697480"/>
            <a:ext cx="2103120" cy="914400"/>
          </a:xfrm>
          <a:prstGeom prst="rect">
            <a:avLst/>
          </a:prstGeom>
          <a:noFill/>
          <a:ln/>
        </p:spPr>
        <p:txBody>
          <a:bodyPr wrap="square" lIns="0" tIns="0" rIns="0" bIns="0" rtlCol="0" anchor="t"/>
          <a:lstStyle/>
          <a:p>
            <a:pPr indent="0" marL="0">
              <a:buNone/>
            </a:pPr>
            <a:r>
              <a:rPr lang="en-US" sz="2000" dirty="0">
                <a:solidFill>
                  <a:schemeClr val="tx1"/>
                </a:solidFill>
              </a:rPr>
              <a:t>approved and rejected</a:t>
            </a:r>
            <a:endParaRPr lang="en-US" sz="2000" dirty="0"/>
          </a:p>
        </p:txBody>
      </p:sp>
      <p:sp>
        <p:nvSpPr>
          <p:cNvPr id="9" name="Cifra 3"/>
          <p:cNvSpPr/>
          <p:nvPr/>
        </p:nvSpPr>
        <p:spPr>
          <a:xfrm>
            <a:off x="6035040" y="1371600"/>
            <a:ext cx="2560320" cy="2377440"/>
          </a:xfrm>
          <a:prstGeom prst="roundRect">
            <a:avLst>
              <a:gd name="adj" fmla="val 5769"/>
            </a:avLst>
          </a:prstGeom>
          <a:solidFill>
            <a:schemeClr val="bg2"/>
          </a:solidFill>
          <a:ln w="12700">
            <a:solidFill>
              <a:schemeClr val="bg2"/>
            </a:solidFill>
            <a:prstDash val="solid"/>
          </a:ln>
          <a:effectLst>
            <a:outerShdw sx="100000" sy="100000" kx="0" ky="0" algn="bl" rotWithShape="0" blurRad="101600" dist="25400" dir="5400000">
              <a:srgbClr val="000000">
                <a:alpha val="12000"/>
              </a:srgbClr>
            </a:outerShdw>
          </a:effectLst>
        </p:spPr>
      </p:sp>
      <p:sp>
        <p:nvSpPr>
          <p:cNvPr id="10" name="Numero 3"/>
          <p:cNvSpPr txBox="1"/>
          <p:nvPr/>
        </p:nvSpPr>
        <p:spPr>
          <a:xfrm>
            <a:off x="6309360" y="1645920"/>
            <a:ext cx="2103120" cy="914400"/>
          </a:xfrm>
          <a:prstGeom prst="rect">
            <a:avLst/>
          </a:prstGeom>
          <a:noFill/>
          <a:ln/>
        </p:spPr>
        <p:txBody>
          <a:bodyPr wrap="square" lIns="0" tIns="0" rIns="0" bIns="0" rtlCol="0" anchor="ctr"/>
          <a:lstStyle/>
          <a:p>
            <a:pPr indent="0" marL="0">
              <a:buNone/>
            </a:pPr>
            <a:r>
              <a:rPr lang="en-US" sz="4400" b="1" dirty="0">
                <a:solidFill>
                  <a:schemeClr val="accent1"/>
                </a:solidFill>
              </a:rPr>
              <a:t>7 of 15</a:t>
            </a:r>
            <a:endParaRPr lang="en-US" sz="4400" dirty="0"/>
          </a:p>
        </p:txBody>
      </p:sp>
      <p:sp>
        <p:nvSpPr>
          <p:cNvPr id="11" name="Descripcion 3"/>
          <p:cNvSpPr txBox="1"/>
          <p:nvPr/>
        </p:nvSpPr>
        <p:spPr>
          <a:xfrm>
            <a:off x="6309360" y="2697480"/>
            <a:ext cx="2103120" cy="914400"/>
          </a:xfrm>
          <a:prstGeom prst="rect">
            <a:avLst/>
          </a:prstGeom>
          <a:noFill/>
          <a:ln/>
        </p:spPr>
        <p:txBody>
          <a:bodyPr wrap="square" lIns="0" tIns="0" rIns="0" bIns="0" rtlCol="0" anchor="t"/>
          <a:lstStyle/>
          <a:p>
            <a:pPr indent="0" marL="0">
              <a:buNone/>
            </a:pPr>
            <a:r>
              <a:rPr lang="en-US" sz="2000" dirty="0">
                <a:solidFill>
                  <a:schemeClr val="tx1"/>
                </a:solidFill>
              </a:rPr>
              <a:t>in Scopus by DOI</a:t>
            </a:r>
            <a:endParaRPr lang="en-US" sz="2000" dirty="0"/>
          </a:p>
        </p:txBody>
      </p:sp>
      <p:sp>
        <p:nvSpPr>
          <p:cNvPr id="12" name="Pastilla propuesta"/>
          <p:cNvSpPr/>
          <p:nvPr/>
        </p:nvSpPr>
        <p:spPr>
          <a:xfrm>
            <a:off x="548640" y="4023360"/>
            <a:ext cx="4206240" cy="457200"/>
          </a:xfrm>
          <a:prstGeom prst="roundRect">
            <a:avLst>
              <a:gd name="adj" fmla="val 50000"/>
            </a:avLst>
          </a:prstGeom>
          <a:solidFill>
            <a:schemeClr val="accent3"/>
          </a:solidFill>
          <a:ln w="12700">
            <a:solidFill>
              <a:schemeClr val="accent3"/>
            </a:solidFill>
            <a:prstDash val="solid"/>
          </a:ln>
        </p:spPr>
      </p:sp>
      <p:sp>
        <p:nvSpPr>
          <p:cNvPr id="13" name="Texto propuesta"/>
          <p:cNvSpPr txBox="1"/>
          <p:nvPr/>
        </p:nvSpPr>
        <p:spPr>
          <a:xfrm>
            <a:off x="548640" y="4023360"/>
            <a:ext cx="4206240" cy="457200"/>
          </a:xfrm>
          <a:prstGeom prst="rect">
            <a:avLst/>
          </a:prstGeom>
          <a:noFill/>
          <a:ln/>
        </p:spPr>
        <p:txBody>
          <a:bodyPr wrap="square" lIns="0" tIns="0" rIns="0" bIns="0" rtlCol="0" anchor="ctr"/>
          <a:lstStyle/>
          <a:p>
            <a:pPr algn="ctr" indent="0" marL="0">
              <a:buNone/>
            </a:pPr>
            <a:r>
              <a:rPr lang="en-US" sz="1800" b="1" dirty="0">
                <a:solidFill>
                  <a:schemeClr val="tx1"/>
                </a:solidFill>
              </a:rPr>
              <a:t>Proposal: records without abstract</a:t>
            </a:r>
            <a:endParaRPr lang="en-US" sz="1800" dirty="0"/>
          </a:p>
        </p:txBody>
      </p:sp>
      <p:sp>
        <p:nvSpPr>
          <p:cNvPr id="14" name="Numero de diapositiva"/>
          <p:cNvSpPr txBox="1"/>
          <p:nvPr/>
        </p:nvSpPr>
        <p:spPr>
          <a:xfrm>
            <a:off x="7680960" y="4736592"/>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5 / 10</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8046720" cy="914400"/>
          </a:xfrm>
          <a:prstGeom prst="rect">
            <a:avLst/>
          </a:prstGeom>
          <a:noFill/>
          <a:ln/>
        </p:spPr>
        <p:txBody>
          <a:bodyPr wrap="square" lIns="0" tIns="0" rIns="0" bIns="0" rtlCol="0" anchor="t"/>
          <a:lstStyle/>
          <a:p>
            <a:pPr algn="l" indent="0" marL="0">
              <a:buNone/>
            </a:pPr>
            <a:r>
              <a:rPr lang="en-US" sz="3000" b="1" dirty="0">
                <a:solidFill>
                  <a:schemeClr val="tx1"/>
                </a:solidFill>
              </a:rPr>
              <a:t>Limits and responsible use</a:t>
            </a:r>
            <a:endParaRPr lang="en-US" sz="3000" dirty="0"/>
          </a:p>
        </p:txBody>
      </p:sp>
      <p:sp>
        <p:nvSpPr>
          <p:cNvPr id="3" name="Fila 1"/>
          <p:cNvSpPr/>
          <p:nvPr/>
        </p:nvSpPr>
        <p:spPr>
          <a:xfrm>
            <a:off x="548640" y="1371600"/>
            <a:ext cx="8046720" cy="822960"/>
          </a:xfrm>
          <a:prstGeom prst="roundRect">
            <a:avLst>
              <a:gd name="adj" fmla="val 16667"/>
            </a:avLst>
          </a:prstGeom>
          <a:solidFill>
            <a:schemeClr val="bg2"/>
          </a:solidFill>
          <a:ln w="12700">
            <a:solidFill>
              <a:schemeClr val="bg2"/>
            </a:solidFill>
            <a:prstDash val="solid"/>
          </a:ln>
          <a:effectLst>
            <a:outerShdw sx="100000" sy="100000" kx="0" ky="0" algn="bl" rotWithShape="0" blurRad="101600" dist="25400" dir="5400000">
              <a:srgbClr val="000000">
                <a:alpha val="12000"/>
              </a:srgbClr>
            </a:outerShdw>
          </a:effectLst>
        </p:spPr>
      </p:sp>
      <p:sp>
        <p:nvSpPr>
          <p:cNvPr id="4" name="Icono limite 1 circulo"/>
          <p:cNvSpPr/>
          <p:nvPr/>
        </p:nvSpPr>
        <p:spPr>
          <a:xfrm>
            <a:off x="777240" y="1463040"/>
            <a:ext cx="640080" cy="640080"/>
          </a:xfrm>
          <a:prstGeom prst="ellipse">
            <a:avLst/>
          </a:prstGeom>
          <a:solidFill>
            <a:schemeClr val="accent1"/>
          </a:solidFill>
          <a:ln w="12700">
            <a:solidFill>
              <a:schemeClr val="accent1"/>
            </a:solidFill>
            <a:prstDash val="solid"/>
          </a:ln>
        </p:spPr>
      </p:sp>
      <p:pic>
        <p:nvPicPr>
          <p:cNvPr id="5" name="Icono limite 1" descr="Icono limite 1">    </p:cNvPr>
          <p:cNvPicPr>
            <a:picLocks noChangeAspect="1"/>
          </p:cNvPicPr>
          <p:nvPr/>
        </p:nvPicPr>
        <p:blipFill>
          <a:blip r:embed="rId1"/>
          <a:stretch>
            <a:fillRect/>
          </a:stretch>
        </p:blipFill>
        <p:spPr>
          <a:xfrm>
            <a:off x="937260" y="1623060"/>
            <a:ext cx="320040" cy="320040"/>
          </a:xfrm>
          <a:prstGeom prst="rect">
            <a:avLst/>
          </a:prstGeom>
        </p:spPr>
      </p:pic>
      <p:sp>
        <p:nvSpPr>
          <p:cNvPr id="6" name="Texto fila 1"/>
          <p:cNvSpPr txBox="1"/>
          <p:nvPr/>
        </p:nvSpPr>
        <p:spPr>
          <a:xfrm>
            <a:off x="1645920" y="1371600"/>
            <a:ext cx="6766560" cy="822960"/>
          </a:xfrm>
          <a:prstGeom prst="rect">
            <a:avLst/>
          </a:prstGeom>
          <a:noFill/>
          <a:ln/>
        </p:spPr>
        <p:txBody>
          <a:bodyPr wrap="square" lIns="0" tIns="0" rIns="0" bIns="0" rtlCol="0" anchor="ctr"/>
          <a:lstStyle/>
          <a:p>
            <a:pPr indent="0" marL="0">
              <a:buNone/>
            </a:pPr>
            <a:r>
              <a:rPr lang="en-US" sz="2200" b="1" dirty="0">
                <a:solidFill>
                  <a:schemeClr val="tx1"/>
                </a:solidFill>
              </a:rPr>
              <a:t>AI suggests, a person decides</a:t>
            </a:r>
            <a:endParaRPr lang="en-US" sz="2200" dirty="0"/>
          </a:p>
        </p:txBody>
      </p:sp>
      <p:sp>
        <p:nvSpPr>
          <p:cNvPr id="7" name="Fila 2"/>
          <p:cNvSpPr/>
          <p:nvPr/>
        </p:nvSpPr>
        <p:spPr>
          <a:xfrm>
            <a:off x="548640" y="2377440"/>
            <a:ext cx="8046720" cy="822960"/>
          </a:xfrm>
          <a:prstGeom prst="roundRect">
            <a:avLst>
              <a:gd name="adj" fmla="val 16667"/>
            </a:avLst>
          </a:prstGeom>
          <a:solidFill>
            <a:schemeClr val="bg2"/>
          </a:solidFill>
          <a:ln w="12700">
            <a:solidFill>
              <a:schemeClr val="bg2"/>
            </a:solidFill>
            <a:prstDash val="solid"/>
          </a:ln>
          <a:effectLst>
            <a:outerShdw sx="100000" sy="100000" kx="0" ky="0" algn="bl" rotWithShape="0" blurRad="101600" dist="25400" dir="5400000">
              <a:srgbClr val="000000">
                <a:alpha val="12000"/>
              </a:srgbClr>
            </a:outerShdw>
          </a:effectLst>
        </p:spPr>
      </p:sp>
      <p:sp>
        <p:nvSpPr>
          <p:cNvPr id="8" name="Icono limite 2 circulo"/>
          <p:cNvSpPr/>
          <p:nvPr/>
        </p:nvSpPr>
        <p:spPr>
          <a:xfrm>
            <a:off x="777240" y="2468880"/>
            <a:ext cx="640080" cy="640080"/>
          </a:xfrm>
          <a:prstGeom prst="ellipse">
            <a:avLst/>
          </a:prstGeom>
          <a:solidFill>
            <a:schemeClr val="accent2"/>
          </a:solidFill>
          <a:ln w="12700">
            <a:solidFill>
              <a:schemeClr val="accent2"/>
            </a:solidFill>
            <a:prstDash val="solid"/>
          </a:ln>
        </p:spPr>
      </p:sp>
      <p:pic>
        <p:nvPicPr>
          <p:cNvPr id="9" name="Icono limite 2" descr="Icono limite 2">    </p:cNvPr>
          <p:cNvPicPr>
            <a:picLocks noChangeAspect="1"/>
          </p:cNvPicPr>
          <p:nvPr/>
        </p:nvPicPr>
        <p:blipFill>
          <a:blip r:embed="rId2"/>
          <a:stretch>
            <a:fillRect/>
          </a:stretch>
        </p:blipFill>
        <p:spPr>
          <a:xfrm>
            <a:off x="937260" y="2628900"/>
            <a:ext cx="320040" cy="320040"/>
          </a:xfrm>
          <a:prstGeom prst="rect">
            <a:avLst/>
          </a:prstGeom>
        </p:spPr>
      </p:pic>
      <p:sp>
        <p:nvSpPr>
          <p:cNvPr id="10" name="Texto fila 2"/>
          <p:cNvSpPr txBox="1"/>
          <p:nvPr/>
        </p:nvSpPr>
        <p:spPr>
          <a:xfrm>
            <a:off x="1645920" y="2377440"/>
            <a:ext cx="6766560" cy="822960"/>
          </a:xfrm>
          <a:prstGeom prst="rect">
            <a:avLst/>
          </a:prstGeom>
          <a:noFill/>
          <a:ln/>
        </p:spPr>
        <p:txBody>
          <a:bodyPr wrap="square" lIns="0" tIns="0" rIns="0" bIns="0" rtlCol="0" anchor="ctr"/>
          <a:lstStyle/>
          <a:p>
            <a:pPr indent="0" marL="0">
              <a:buNone/>
            </a:pPr>
            <a:r>
              <a:rPr lang="en-US" sz="2200" b="1" dirty="0">
                <a:solidFill>
                  <a:schemeClr val="tx1"/>
                </a:solidFill>
              </a:rPr>
              <a:t>No personal data</a:t>
            </a:r>
            <a:endParaRPr lang="en-US" sz="2200" dirty="0"/>
          </a:p>
        </p:txBody>
      </p:sp>
      <p:sp>
        <p:nvSpPr>
          <p:cNvPr id="11" name="Fila 3"/>
          <p:cNvSpPr/>
          <p:nvPr/>
        </p:nvSpPr>
        <p:spPr>
          <a:xfrm>
            <a:off x="548640" y="3383280"/>
            <a:ext cx="8046720" cy="822960"/>
          </a:xfrm>
          <a:prstGeom prst="roundRect">
            <a:avLst>
              <a:gd name="adj" fmla="val 16667"/>
            </a:avLst>
          </a:prstGeom>
          <a:solidFill>
            <a:schemeClr val="bg2"/>
          </a:solidFill>
          <a:ln w="12700">
            <a:solidFill>
              <a:schemeClr val="bg2"/>
            </a:solidFill>
            <a:prstDash val="solid"/>
          </a:ln>
          <a:effectLst>
            <a:outerShdw sx="100000" sy="100000" kx="0" ky="0" algn="bl" rotWithShape="0" blurRad="101600" dist="25400" dir="5400000">
              <a:srgbClr val="000000">
                <a:alpha val="12000"/>
              </a:srgbClr>
            </a:outerShdw>
          </a:effectLst>
        </p:spPr>
      </p:sp>
      <p:sp>
        <p:nvSpPr>
          <p:cNvPr id="12" name="Icono limite 3 circulo"/>
          <p:cNvSpPr/>
          <p:nvPr/>
        </p:nvSpPr>
        <p:spPr>
          <a:xfrm>
            <a:off x="777240" y="3474720"/>
            <a:ext cx="640080" cy="640080"/>
          </a:xfrm>
          <a:prstGeom prst="ellipse">
            <a:avLst/>
          </a:prstGeom>
          <a:solidFill>
            <a:schemeClr val="accent5"/>
          </a:solidFill>
          <a:ln w="12700">
            <a:solidFill>
              <a:schemeClr val="accent5"/>
            </a:solidFill>
            <a:prstDash val="solid"/>
          </a:ln>
        </p:spPr>
      </p:sp>
      <p:pic>
        <p:nvPicPr>
          <p:cNvPr id="13" name="Icono limite 3" descr="Icono limite 3">    </p:cNvPr>
          <p:cNvPicPr>
            <a:picLocks noChangeAspect="1"/>
          </p:cNvPicPr>
          <p:nvPr/>
        </p:nvPicPr>
        <p:blipFill>
          <a:blip r:embed="rId3"/>
          <a:stretch>
            <a:fillRect/>
          </a:stretch>
        </p:blipFill>
        <p:spPr>
          <a:xfrm>
            <a:off x="937260" y="3634740"/>
            <a:ext cx="320040" cy="320040"/>
          </a:xfrm>
          <a:prstGeom prst="rect">
            <a:avLst/>
          </a:prstGeom>
        </p:spPr>
      </p:pic>
      <p:sp>
        <p:nvSpPr>
          <p:cNvPr id="14" name="Texto fila 3"/>
          <p:cNvSpPr txBox="1"/>
          <p:nvPr/>
        </p:nvSpPr>
        <p:spPr>
          <a:xfrm>
            <a:off x="1645920" y="3383280"/>
            <a:ext cx="6766560" cy="822960"/>
          </a:xfrm>
          <a:prstGeom prst="rect">
            <a:avLst/>
          </a:prstGeom>
          <a:noFill/>
          <a:ln/>
        </p:spPr>
        <p:txBody>
          <a:bodyPr wrap="square" lIns="0" tIns="0" rIns="0" bIns="0" rtlCol="0" anchor="ctr"/>
          <a:lstStyle/>
          <a:p>
            <a:pPr indent="0" marL="0">
              <a:buNone/>
            </a:pPr>
            <a:r>
              <a:rPr lang="en-US" sz="2200" b="1" dirty="0">
                <a:solidFill>
                  <a:schemeClr val="tx1"/>
                </a:solidFill>
              </a:rPr>
              <a:t>Next: theoretical framework and article</a:t>
            </a:r>
            <a:endParaRPr lang="en-US" sz="2200" dirty="0"/>
          </a:p>
        </p:txBody>
      </p:sp>
      <p:sp>
        <p:nvSpPr>
          <p:cNvPr id="15" name="Numero de diapositiva"/>
          <p:cNvSpPr txBox="1"/>
          <p:nvPr/>
        </p:nvSpPr>
        <p:spPr>
          <a:xfrm>
            <a:off x="7680960" y="4736592"/>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6 / 10</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457200"/>
            <a:ext cx="3017520" cy="1737360"/>
          </a:xfrm>
          <a:prstGeom prst="rect">
            <a:avLst/>
          </a:prstGeom>
          <a:noFill/>
          <a:ln/>
        </p:spPr>
        <p:txBody>
          <a:bodyPr wrap="square" lIns="0" tIns="0" rIns="0" bIns="0" rtlCol="0" anchor="t"/>
          <a:lstStyle/>
          <a:p>
            <a:pPr algn="l" indent="0" marL="0">
              <a:buNone/>
            </a:pPr>
            <a:r>
              <a:rPr lang="en-US" sz="2800" b="1" dirty="0">
                <a:solidFill>
                  <a:schemeClr val="tx1"/>
                </a:solidFill>
              </a:rPr>
              <a:t>Input: Protocol sheet</a:t>
            </a:r>
            <a:endParaRPr lang="en-US" sz="2800" dirty="0"/>
          </a:p>
        </p:txBody>
      </p:sp>
      <p:sp>
        <p:nvSpPr>
          <p:cNvPr id="3" name="Rotulo"/>
          <p:cNvSpPr txBox="1"/>
          <p:nvPr/>
        </p:nvSpPr>
        <p:spPr>
          <a:xfrm>
            <a:off x="548640" y="2468880"/>
            <a:ext cx="3017520" cy="1280160"/>
          </a:xfrm>
          <a:prstGeom prst="rect">
            <a:avLst/>
          </a:prstGeom>
          <a:noFill/>
          <a:ln/>
        </p:spPr>
        <p:txBody>
          <a:bodyPr wrap="square" lIns="0" tIns="0" rIns="0" bIns="0" rtlCol="0" anchor="t"/>
          <a:lstStyle/>
          <a:p>
            <a:pPr indent="0" marL="0">
              <a:buNone/>
            </a:pPr>
            <a:r>
              <a:rPr lang="en-US" sz="2000" dirty="0">
                <a:solidFill>
                  <a:schemeClr val="tx2"/>
                </a:solidFill>
              </a:rPr>
              <a:t>The question, criteria and sources</a:t>
            </a:r>
            <a:endParaRPr lang="en-US" sz="2000" dirty="0"/>
          </a:p>
        </p:txBody>
      </p:sp>
      <p:sp>
        <p:nvSpPr>
          <p:cNvPr id="4" name="Marco captura"/>
          <p:cNvSpPr/>
          <p:nvPr/>
        </p:nvSpPr>
        <p:spPr>
          <a:xfrm>
            <a:off x="3749040" y="320040"/>
            <a:ext cx="5177892" cy="4206240"/>
          </a:xfrm>
          <a:prstGeom prst="rect">
            <a:avLst/>
          </a:prstGeom>
          <a:solidFill>
            <a:srgbClr val="FFFFFF"/>
          </a:solidFill>
          <a:ln w="12700">
            <a:solidFill>
              <a:schemeClr val="accent4"/>
            </a:solidFill>
            <a:prstDash val="solid"/>
          </a:ln>
          <a:effectLst>
            <a:outerShdw sx="100000" sy="100000" kx="0" ky="0" algn="bl" rotWithShape="0" blurRad="101600" dist="25400" dir="5400000">
              <a:srgbClr val="000000">
                <a:alpha val="12000"/>
              </a:srgbClr>
            </a:outerShdw>
          </a:effectLst>
        </p:spPr>
      </p:sp>
      <p:pic>
        <p:nvPicPr>
          <p:cNvPr id="5" name="Captura 7" descr="Screenshot of the Protocol sheet of the Excel workbook">    </p:cNvPr>
          <p:cNvPicPr>
            <a:picLocks noChangeAspect="1"/>
          </p:cNvPicPr>
          <p:nvPr/>
        </p:nvPicPr>
        <p:blipFill>
          <a:blip r:embed="rId1"/>
          <a:stretch>
            <a:fillRect/>
          </a:stretch>
        </p:blipFill>
        <p:spPr>
          <a:xfrm>
            <a:off x="3794760" y="365760"/>
            <a:ext cx="5086452" cy="4114800"/>
          </a:xfrm>
          <a:prstGeom prst="rect">
            <a:avLst/>
          </a:prstGeom>
        </p:spPr>
      </p:pic>
      <p:sp>
        <p:nvSpPr>
          <p:cNvPr id="6" name="Numero de diapositiva"/>
          <p:cNvSpPr txBox="1"/>
          <p:nvPr/>
        </p:nvSpPr>
        <p:spPr>
          <a:xfrm>
            <a:off x="7680960" y="4736592"/>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7 / 10</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457200"/>
            <a:ext cx="3017520" cy="1737360"/>
          </a:xfrm>
          <a:prstGeom prst="rect">
            <a:avLst/>
          </a:prstGeom>
          <a:noFill/>
          <a:ln/>
        </p:spPr>
        <p:txBody>
          <a:bodyPr wrap="square" lIns="0" tIns="0" rIns="0" bIns="0" rtlCol="0" anchor="t"/>
          <a:lstStyle/>
          <a:p>
            <a:pPr algn="l" indent="0" marL="0">
              <a:buNone/>
            </a:pPr>
            <a:r>
              <a:rPr lang="en-US" sz="2800" b="1" dirty="0">
                <a:solidFill>
                  <a:schemeClr val="tx1"/>
                </a:solidFill>
              </a:rPr>
              <a:t>Output: Pending sheet</a:t>
            </a:r>
            <a:endParaRPr lang="en-US" sz="2800" dirty="0"/>
          </a:p>
        </p:txBody>
      </p:sp>
      <p:sp>
        <p:nvSpPr>
          <p:cNvPr id="3" name="Rotulo"/>
          <p:cNvSpPr txBox="1"/>
          <p:nvPr/>
        </p:nvSpPr>
        <p:spPr>
          <a:xfrm>
            <a:off x="548640" y="2468880"/>
            <a:ext cx="3017520" cy="1280160"/>
          </a:xfrm>
          <a:prstGeom prst="rect">
            <a:avLst/>
          </a:prstGeom>
          <a:noFill/>
          <a:ln/>
        </p:spPr>
        <p:txBody>
          <a:bodyPr wrap="square" lIns="0" tIns="0" rIns="0" bIns="0" rtlCol="0" anchor="t"/>
          <a:lstStyle/>
          <a:p>
            <a:pPr indent="0" marL="0">
              <a:buNone/>
            </a:pPr>
            <a:r>
              <a:rPr lang="en-US" sz="2000" dirty="0">
                <a:solidFill>
                  <a:schemeClr val="tx2"/>
                </a:solidFill>
              </a:rPr>
              <a:t>Abstract quote and each reviewer's decision</a:t>
            </a:r>
            <a:endParaRPr lang="en-US" sz="2000" dirty="0"/>
          </a:p>
        </p:txBody>
      </p:sp>
      <p:sp>
        <p:nvSpPr>
          <p:cNvPr id="4" name="Marco captura"/>
          <p:cNvSpPr/>
          <p:nvPr/>
        </p:nvSpPr>
        <p:spPr>
          <a:xfrm>
            <a:off x="3749040" y="320040"/>
            <a:ext cx="5213823" cy="4206240"/>
          </a:xfrm>
          <a:prstGeom prst="rect">
            <a:avLst/>
          </a:prstGeom>
          <a:solidFill>
            <a:srgbClr val="FFFFFF"/>
          </a:solidFill>
          <a:ln w="12700">
            <a:solidFill>
              <a:schemeClr val="accent4"/>
            </a:solidFill>
            <a:prstDash val="solid"/>
          </a:ln>
          <a:effectLst>
            <a:outerShdw sx="100000" sy="100000" kx="0" ky="0" algn="bl" rotWithShape="0" blurRad="101600" dist="25400" dir="5400000">
              <a:srgbClr val="000000">
                <a:alpha val="12000"/>
              </a:srgbClr>
            </a:outerShdw>
          </a:effectLst>
        </p:spPr>
      </p:sp>
      <p:pic>
        <p:nvPicPr>
          <p:cNvPr id="5" name="Captura 8" descr="Screenshot of the Pending sheet of the Excel workbook">    </p:cNvPr>
          <p:cNvPicPr>
            <a:picLocks noChangeAspect="1"/>
          </p:cNvPicPr>
          <p:nvPr/>
        </p:nvPicPr>
        <p:blipFill>
          <a:blip r:embed="rId1"/>
          <a:stretch>
            <a:fillRect/>
          </a:stretch>
        </p:blipFill>
        <p:spPr>
          <a:xfrm>
            <a:off x="3794760" y="365760"/>
            <a:ext cx="5122383" cy="4114800"/>
          </a:xfrm>
          <a:prstGeom prst="rect">
            <a:avLst/>
          </a:prstGeom>
        </p:spPr>
      </p:pic>
      <p:sp>
        <p:nvSpPr>
          <p:cNvPr id="6" name="Numero de diapositiva"/>
          <p:cNvSpPr txBox="1"/>
          <p:nvPr/>
        </p:nvSpPr>
        <p:spPr>
          <a:xfrm>
            <a:off x="7680960" y="4736592"/>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8 / 10</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8046720" cy="640080"/>
          </a:xfrm>
          <a:prstGeom prst="rect">
            <a:avLst/>
          </a:prstGeom>
          <a:noFill/>
          <a:ln/>
        </p:spPr>
        <p:txBody>
          <a:bodyPr wrap="square" lIns="0" tIns="0" rIns="0" bIns="0" rtlCol="0" anchor="t"/>
          <a:lstStyle/>
          <a:p>
            <a:pPr algn="l" indent="0" marL="0">
              <a:buNone/>
            </a:pPr>
            <a:r>
              <a:rPr lang="en-US" sz="3000" b="1" dirty="0">
                <a:solidFill>
                  <a:schemeClr val="tx1"/>
                </a:solidFill>
              </a:rPr>
              <a:t>Review: Approved sheet</a:t>
            </a:r>
            <a:endParaRPr lang="en-US" sz="3000" dirty="0"/>
          </a:p>
        </p:txBody>
      </p:sp>
      <p:sp>
        <p:nvSpPr>
          <p:cNvPr id="3" name="Marco captura"/>
          <p:cNvSpPr/>
          <p:nvPr/>
        </p:nvSpPr>
        <p:spPr>
          <a:xfrm>
            <a:off x="1600200" y="960120"/>
            <a:ext cx="5943600" cy="3266381"/>
          </a:xfrm>
          <a:prstGeom prst="rect">
            <a:avLst/>
          </a:prstGeom>
          <a:solidFill>
            <a:srgbClr val="FFFFFF"/>
          </a:solidFill>
          <a:ln w="12700">
            <a:solidFill>
              <a:schemeClr val="accent4"/>
            </a:solidFill>
            <a:prstDash val="solid"/>
          </a:ln>
          <a:effectLst>
            <a:outerShdw sx="100000" sy="100000" kx="0" ky="0" algn="bl" rotWithShape="0" blurRad="101600" dist="25400" dir="5400000">
              <a:srgbClr val="000000">
                <a:alpha val="12000"/>
              </a:srgbClr>
            </a:outerShdw>
          </a:effectLst>
        </p:spPr>
      </p:sp>
      <p:pic>
        <p:nvPicPr>
          <p:cNvPr id="4" name="Captura 9" descr="Screenshot of the Approved sheet of the Excel workbook">    </p:cNvPr>
          <p:cNvPicPr>
            <a:picLocks noChangeAspect="1"/>
          </p:cNvPicPr>
          <p:nvPr/>
        </p:nvPicPr>
        <p:blipFill>
          <a:blip r:embed="rId1"/>
          <a:stretch>
            <a:fillRect/>
          </a:stretch>
        </p:blipFill>
        <p:spPr>
          <a:xfrm>
            <a:off x="1645920" y="1005840"/>
            <a:ext cx="5852160" cy="3174941"/>
          </a:xfrm>
          <a:prstGeom prst="rect">
            <a:avLst/>
          </a:prstGeom>
        </p:spPr>
      </p:pic>
      <p:sp>
        <p:nvSpPr>
          <p:cNvPr id="5" name="Rotulo"/>
          <p:cNvSpPr txBox="1"/>
          <p:nvPr/>
        </p:nvSpPr>
        <p:spPr>
          <a:xfrm>
            <a:off x="548640" y="4363661"/>
            <a:ext cx="8046720" cy="365760"/>
          </a:xfrm>
          <a:prstGeom prst="rect">
            <a:avLst/>
          </a:prstGeom>
          <a:noFill/>
          <a:ln/>
        </p:spPr>
        <p:txBody>
          <a:bodyPr wrap="square" lIns="0" tIns="0" rIns="0" bIns="0" rtlCol="0" anchor="ctr"/>
          <a:lstStyle/>
          <a:p>
            <a:pPr algn="ctr" indent="0" marL="0">
              <a:buNone/>
            </a:pPr>
            <a:r>
              <a:rPr lang="en-US" sz="2000" dirty="0">
                <a:solidFill>
                  <a:schemeClr val="tx2"/>
                </a:solidFill>
              </a:rPr>
              <a:t>Each reviewer's decision, reason and date</a:t>
            </a:r>
            <a:endParaRPr lang="en-US" sz="2000" dirty="0"/>
          </a:p>
        </p:txBody>
      </p:sp>
      <p:sp>
        <p:nvSpPr>
          <p:cNvPr id="6" name="Numero de diapositiva"/>
          <p:cNvSpPr txBox="1"/>
          <p:nvPr/>
        </p:nvSpPr>
        <p:spPr>
          <a:xfrm>
            <a:off x="7680960" y="4736592"/>
            <a:ext cx="914400" cy="274320"/>
          </a:xfrm>
          <a:prstGeom prst="rect">
            <a:avLst/>
          </a:prstGeom>
          <a:noFill/>
          <a:ln/>
        </p:spPr>
        <p:txBody>
          <a:bodyPr wrap="square" lIns="0" tIns="0" rIns="0" bIns="0" rtlCol="0" anchor="ctr"/>
          <a:lstStyle/>
          <a:p>
            <a:pPr algn="r" indent="0" marL="0">
              <a:buNone/>
            </a:pPr>
            <a:r>
              <a:rPr lang="en-US" sz="1000" dirty="0">
                <a:solidFill>
                  <a:srgbClr val="6B7280"/>
                </a:solidFill>
              </a:rPr>
              <a:t>9 / 10</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640080" y="1097280"/>
            <a:ext cx="5120640" cy="1645920"/>
          </a:xfrm>
          <a:prstGeom prst="rect">
            <a:avLst/>
          </a:prstGeom>
          <a:noFill/>
          <a:ln/>
        </p:spPr>
        <p:txBody>
          <a:bodyPr wrap="square" lIns="0" tIns="0" rIns="0" bIns="0" rtlCol="0" anchor="t"/>
          <a:lstStyle/>
          <a:p>
            <a:pPr algn="l" indent="0" marL="0">
              <a:buNone/>
            </a:pPr>
            <a:r>
              <a:rPr lang="en-US" sz="3600" b="1" dirty="0">
                <a:solidFill>
                  <a:srgbClr val="FFFFFF"/>
                </a:solidFill>
              </a:rPr>
              <a:t>Automatic search, human decision</a:t>
            </a:r>
            <a:endParaRPr lang="en-US" sz="3600" dirty="0"/>
          </a:p>
        </p:txBody>
      </p:sp>
      <p:sp>
        <p:nvSpPr>
          <p:cNvPr id="3" name="Autores"/>
          <p:cNvSpPr txBox="1"/>
          <p:nvPr/>
        </p:nvSpPr>
        <p:spPr>
          <a:xfrm>
            <a:off x="640080" y="3017520"/>
            <a:ext cx="5120640" cy="914400"/>
          </a:xfrm>
          <a:prstGeom prst="rect">
            <a:avLst/>
          </a:prstGeom>
          <a:noFill/>
          <a:ln/>
        </p:spPr>
        <p:txBody>
          <a:bodyPr wrap="square" lIns="0" tIns="0" rIns="0" bIns="0" rtlCol="0" anchor="t"/>
          <a:lstStyle/>
          <a:p>
            <a:pPr indent="0" marL="0">
              <a:spcAft>
                <a:spcPts val="400"/>
              </a:spcAft>
              <a:buNone/>
            </a:pPr>
            <a:r>
              <a:rPr lang="en-US" sz="2000" b="1" dirty="0">
                <a:solidFill>
                  <a:schemeClr val="accent3"/>
                </a:solidFill>
              </a:rPr>
              <a:t>Anaí Oñate, UTE</a:t>
            </a:r>
            <a:endParaRPr lang="en-US" sz="2000" dirty="0"/>
          </a:p>
          <a:p>
            <a:pPr indent="0" marL="0">
              <a:spcAft>
                <a:spcPts val="400"/>
              </a:spcAft>
              <a:buNone/>
            </a:pPr>
            <a:r>
              <a:rPr lang="en-US" sz="2000" b="1" dirty="0">
                <a:solidFill>
                  <a:schemeClr val="accent3"/>
                </a:solidFill>
              </a:rPr>
              <a:t>Juan Carlos Torres, UTPL</a:t>
            </a:r>
            <a:endParaRPr lang="en-US" sz="2000" dirty="0"/>
          </a:p>
        </p:txBody>
      </p:sp>
      <p:sp>
        <p:nvSpPr>
          <p:cNvPr id="4" name="Icono decision humana circulo"/>
          <p:cNvSpPr/>
          <p:nvPr/>
        </p:nvSpPr>
        <p:spPr>
          <a:xfrm>
            <a:off x="6309360" y="1097280"/>
            <a:ext cx="2194560" cy="2194560"/>
          </a:xfrm>
          <a:prstGeom prst="ellipse">
            <a:avLst/>
          </a:prstGeom>
          <a:solidFill>
            <a:schemeClr val="accent1"/>
          </a:solidFill>
          <a:ln w="12700">
            <a:solidFill>
              <a:schemeClr val="accent1"/>
            </a:solidFill>
            <a:prstDash val="solid"/>
          </a:ln>
        </p:spPr>
      </p:sp>
      <p:pic>
        <p:nvPicPr>
          <p:cNvPr id="5" name="Icono decision humana" descr="Icono decision humana">    </p:cNvPr>
          <p:cNvPicPr>
            <a:picLocks noChangeAspect="1"/>
          </p:cNvPicPr>
          <p:nvPr/>
        </p:nvPicPr>
        <p:blipFill>
          <a:blip r:embed="rId1"/>
          <a:stretch>
            <a:fillRect/>
          </a:stretch>
        </p:blipFill>
        <p:spPr>
          <a:xfrm>
            <a:off x="6858000" y="1645920"/>
            <a:ext cx="1097280" cy="1097280"/>
          </a:xfrm>
          <a:prstGeom prst="rect">
            <a:avLst/>
          </a:prstGeom>
        </p:spPr>
      </p:pic>
      <p:sp>
        <p:nvSpPr>
          <p:cNvPr id="6" name="Icono actualizacion circulo"/>
          <p:cNvSpPr/>
          <p:nvPr/>
        </p:nvSpPr>
        <p:spPr>
          <a:xfrm>
            <a:off x="5943600" y="3383280"/>
            <a:ext cx="914400" cy="914400"/>
          </a:xfrm>
          <a:prstGeom prst="ellipse">
            <a:avLst/>
          </a:prstGeom>
          <a:solidFill>
            <a:schemeClr val="accent2"/>
          </a:solidFill>
          <a:ln w="12700">
            <a:solidFill>
              <a:schemeClr val="accent2"/>
            </a:solidFill>
            <a:prstDash val="solid"/>
          </a:ln>
        </p:spPr>
      </p:sp>
      <p:pic>
        <p:nvPicPr>
          <p:cNvPr id="7" name="Icono actualizacion" descr="Icono actualizacion">    </p:cNvPr>
          <p:cNvPicPr>
            <a:picLocks noChangeAspect="1"/>
          </p:cNvPicPr>
          <p:nvPr/>
        </p:nvPicPr>
        <p:blipFill>
          <a:blip r:embed="rId2"/>
          <a:stretch>
            <a:fillRect/>
          </a:stretch>
        </p:blipFill>
        <p:spPr>
          <a:xfrm>
            <a:off x="6172200" y="3611880"/>
            <a:ext cx="457200" cy="457200"/>
          </a:xfrm>
          <a:prstGeom prst="rect">
            <a:avLst/>
          </a:prstGeom>
        </p:spPr>
      </p:pic>
      <p:sp>
        <p:nvSpPr>
          <p:cNvPr id="8" name="Numero de diapositiva"/>
          <p:cNvSpPr txBox="1"/>
          <p:nvPr/>
        </p:nvSpPr>
        <p:spPr>
          <a:xfrm>
            <a:off x="7680960" y="4736592"/>
            <a:ext cx="914400" cy="274320"/>
          </a:xfrm>
          <a:prstGeom prst="rect">
            <a:avLst/>
          </a:prstGeom>
          <a:noFill/>
          <a:ln/>
        </p:spPr>
        <p:txBody>
          <a:bodyPr wrap="square" lIns="0" tIns="0" rIns="0" bIns="0" rtlCol="0" anchor="ctr"/>
          <a:lstStyle/>
          <a:p>
            <a:pPr algn="r" indent="0" marL="0">
              <a:buNone/>
            </a:pPr>
            <a:r>
              <a:rPr lang="en-US" sz="1000" dirty="0">
                <a:solidFill>
                  <a:srgbClr val="9CA3AF"/>
                </a:solidFill>
              </a:rPr>
              <a:t>10 / 10</a:t>
            </a:r>
            <a:endParaRPr lang="en-US" sz="1000" dirty="0"/>
          </a:p>
        </p:txBody>
      </p:sp>
    </p:spTree>
  </p:cSld>
  <p:clrMapOvr>
    <a:masterClrMapping/>
  </p:clrMapOvr>
</p:sld>
</file>

<file path=ppt/theme/theme1.xml><?xml version="1.0" encoding="utf-8"?>
<a:theme xmlns:a="http://schemas.openxmlformats.org/drawingml/2006/main" name="Revision viva CEDIA">
  <a:themeElements>
    <a:clrScheme name="Revision viva CEDIA">
      <a:dk1>
        <a:srgbClr val="0B1020"/>
      </a:dk1>
      <a:lt1>
        <a:srgbClr val="FFFFFF"/>
      </a:lt1>
      <a:dk2>
        <a:srgbClr val="374151"/>
      </a:dk2>
      <a:lt2>
        <a:srgbClr val="EEF0FB"/>
      </a:lt2>
      <a:accent1>
        <a:srgbClr val="5B4BDB"/>
      </a:accent1>
      <a:accent2>
        <a:srgbClr val="0D9488"/>
      </a:accent2>
      <a:accent3>
        <a:srgbClr val="FFC629"/>
      </a:accent3>
      <a:accent4>
        <a:srgbClr val="E5E7EB"/>
      </a:accent4>
      <a:accent5>
        <a:srgbClr val="7C3AED"/>
      </a:accent5>
      <a:accent6>
        <a:srgbClr val="6B7280"/>
      </a:accent6>
      <a:hlink>
        <a:srgbClr val="5B4BDB"/>
      </a:hlink>
      <a:folHlink>
        <a:srgbClr val="7C3AED"/>
      </a:folHlink>
    </a:clrScheme>
    <a:fontScheme name="Revision viva CEDIA">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literature review</dc:title>
  <dc:subject>PptxGenJS Presentation</dc:subject>
  <dc:creator>Anaí Oñate y Juan Carlos Torres</dc:creator>
  <cp:lastModifiedBy>Anaí Oñate y Juan Carlos Torres</cp:lastModifiedBy>
  <cp:revision>1</cp:revision>
  <dcterms:created xsi:type="dcterms:W3CDTF">2026-10-12T16:31:23Z</dcterms:created>
  <dcterms:modified xsi:type="dcterms:W3CDTF">2026-10-12T16:31:23Z</dcterms:modified>
</cp:coreProperties>
</file>