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rte A" id="{dcfc5746-d8c4-40f9-d079-9ebc7fc5183c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Parte B" id="{cb32c3d1-7685-ae8a-b9ee-d0f4b14a5348}">
          <p14:sldIdLst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Presentamos la revisión bibliográfica viva. Mantiene al día una revisión sobre inteligencia artificial. La construimos Anaí Oñate de la U T E y Juan Carlos Torres de la U T P 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revisión bibliográfica envejece desde el día en que se entrega. Cada semana aparecen artículos nuevos. Volver a buscarlos, quitar los repetidos y decidir cuáles incluir casi nunca se hace a mano. Por eso la revisión se queda desactualizada. Este ejemplo se hizo en base a la pregunta de investigación: ¿Cuál ha sido el impacto del uso de herramientas de inteligencia artificial en las capacidades de aprendizaje de adolescentes y jóvenes? Para esto dos revisores deben encontrar los artículos nuevos y decidir sobre cada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Ambos trabajan sobre el mismo libro. Cada semana reciben un lote de quince artículos nuevos. Cada artículo trae la sugerencia de la inteligencia artificial, el resumen y el enlace. La herramienta entrega un libro de Excel con pendientes, aprobados, rechazados, historial fechado y lotes. Incluye además una síntesis de lo aprobado. Se basa en la guía diez del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Primero las personas preparan el protocolo con la pregunta, los criterios, las fuentes y las cadenas de búsqueda. Luego unos scripts importan el lote desde Open Alex, Crossref y Scopus. También comparan los D O I para señalar los repetidos. La inteligencia artificial solo sugiere incluir, excluir o evidencia insuficiente y cita el resumen. Cada revisor aprueba o rechaza por separado. Un artículo solo entra al resultado si los dos coinciden. Los rechazados se conservan para que no reaparezcan sin aviso.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Probamos la herramienta con un primer lote. Evaluó dieciséis registros, descartó uno y dejó quince nuevos. Los dos revisores aprobaron diez y rechazaron cinco, sin desacuerdos. Todo quedó registrado con su fecha. Scopus encontró siete de los quince por D O I. Una prueba con cuatro casos separó un aprobado, un rechazado, un desacuerdo y un registro con un solo revisor. Los registros sin resumen siguen siendo una propuesta, porque aún no los probamos.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herramienta no decide. Sugiere a partir del resumen y deciden los revisores. Trabaja solo con artículos científicos, sin datos personales salvo los autores publicados. Todo vive en un libro de Excel diseñado y propiedad de los autores. El siguiente paso es el marco teórico y el artículo científico. Es una tarea humana que va más allá de la herramienta.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hoja Protocolo, que es la entrada de la herramienta. Aquí las personas escriben la pregunta de investigación del proyecto. También definen la población de doce a veintinueve años, los criterios y las fuentes. Fijan además las cadenas de búsqueda, el tamaño del lote y la regla de consenso. Todo lo que hace la herramienta parte de esta hoja.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hoja Pendientes del segundo lote. Cada registro muestra la cita del resumen en la que se apoya la sugerencia. A la derecha están las decisiones de cada revisor con su motivo. Los dos revisores deciden por separado. El estado sigue en pendiente hasta la consolidación semanal. La inteligencia artificial propone y la decisión es de las personas. Cuando los dos coinciden el registro pasa a aprobados o a rechazados.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es la hoja Aprobados, con los diez registros del primer lote. Muestra la decisión de cada revisor, su motivo y la fecha. También indica si la decisión se basó solo en el resumen o en el texto completo. Así cualquier colega puede ver qué se aprobó, cuándo y con qué respaldo. Los rechazados se conservan en su propia hoja.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revisión bibliográfica viva cambia nuestro trabajo. La búsqueda y la comparación las hace la herramienta y las decisiones las tomamos nosotros cada semana. El siguiente paso es el marco teórico y el artículo. Invitamos a colegas a adaptarla a su propia pregunta de investigación. Todo queda registrado con su fecha para quien quiera revisarlo. Gracias por su atención.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3659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Vibe Coding CEDIA 2026 · Universidad UTE · UTPL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_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473659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Vibe Coding CEDIA 2026 · Universidad UTE · UTPL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URA_IZQ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30175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473659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Vibe Coding CEDIA 2026 · Universidad UTE · UTPL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URA_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473659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Vibe Coding CEDIA 2026 · Universidad UTE · UTPL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_OSCURA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48640"/>
            <a:ext cx="49377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640080" y="473659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Vibe Coding CEDIA 2026 · Universidad UTE · UTPL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_OSCURO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09728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640080" y="4736592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Vibe Coding CEDIA 2026 · Universidad UTE · UTPL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6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4864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Revisión bibliográfica viva</a:t>
            </a:r>
            <a:endParaRPr lang="en-US" sz="3600" dirty="0"/>
          </a:p>
        </p:txBody>
      </p:sp>
      <p:sp>
        <p:nvSpPr>
          <p:cNvPr id="3" name="Linea"/>
          <p:cNvSpPr txBox="1"/>
          <p:nvPr/>
        </p:nvSpPr>
        <p:spPr>
          <a:xfrm>
            <a:off x="640080" y="24231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Decide una persona</a:t>
            </a:r>
            <a:endParaRPr lang="en-US" sz="2200" dirty="0"/>
          </a:p>
        </p:txBody>
      </p:sp>
      <p:sp>
        <p:nvSpPr>
          <p:cNvPr id="4" name="Autores"/>
          <p:cNvSpPr txBox="1"/>
          <p:nvPr/>
        </p:nvSpPr>
        <p:spPr>
          <a:xfrm>
            <a:off x="640080" y="292608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800" dirty="0">
                <a:solidFill>
                  <a:srgbClr val="FFFFFF"/>
                </a:solidFill>
              </a:rPr>
              <a:t>Anaí Oñate, UTE</a:t>
            </a:r>
            <a:endParaRPr lang="en-US" sz="18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800" dirty="0">
                <a:solidFill>
                  <a:srgbClr val="FFFFFF"/>
                </a:solidFill>
              </a:rPr>
              <a:t>Juan Carlos Torres, UTPL</a:t>
            </a:r>
            <a:endParaRPr lang="en-US" sz="1800" dirty="0"/>
          </a:p>
        </p:txBody>
      </p:sp>
      <p:sp>
        <p:nvSpPr>
          <p:cNvPr id="5" name="Aviso de IA"/>
          <p:cNvSpPr txBox="1"/>
          <p:nvPr/>
        </p:nvSpPr>
        <p:spPr>
          <a:xfrm>
            <a:off x="640080" y="41605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BD5E1"/>
                </a:solidFill>
              </a:rPr>
              <a:t>Narración generada con voz de IA (ElevenLabs) y revisada por los autores</a:t>
            </a:r>
            <a:endParaRPr lang="en-US" sz="1800" dirty="0"/>
          </a:p>
        </p:txBody>
      </p:sp>
      <p:sp>
        <p:nvSpPr>
          <p:cNvPr id="6" name="Icono revision circulo"/>
          <p:cNvSpPr/>
          <p:nvPr/>
        </p:nvSpPr>
        <p:spPr>
          <a:xfrm>
            <a:off x="6035040" y="640080"/>
            <a:ext cx="2468880" cy="24688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ono revision" descr="Icono revis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2260" y="1257300"/>
            <a:ext cx="1234440" cy="1234440"/>
          </a:xfrm>
          <a:prstGeom prst="rect">
            <a:avLst/>
          </a:prstGeom>
        </p:spPr>
      </p:pic>
      <p:sp>
        <p:nvSpPr>
          <p:cNvPr id="8" name="Icono actualizacion circulo"/>
          <p:cNvSpPr/>
          <p:nvPr/>
        </p:nvSpPr>
        <p:spPr>
          <a:xfrm>
            <a:off x="5486400" y="2834640"/>
            <a:ext cx="1097280" cy="10972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9" name="Icono actualizacion" descr="Icono actualizac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3108960"/>
            <a:ext cx="548640" cy="548640"/>
          </a:xfrm>
          <a:prstGeom prst="rect">
            <a:avLst/>
          </a:prstGeom>
        </p:spPr>
      </p:pic>
      <p:sp>
        <p:nvSpPr>
          <p:cNvPr id="10" name="Icono revisor circulo"/>
          <p:cNvSpPr/>
          <p:nvPr/>
        </p:nvSpPr>
        <p:spPr>
          <a:xfrm>
            <a:off x="7863840" y="3200400"/>
            <a:ext cx="731520" cy="7315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Icono revisor" descr="Icono reviso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3383280"/>
            <a:ext cx="365760" cy="365760"/>
          </a:xfrm>
          <a:prstGeom prst="rect">
            <a:avLst/>
          </a:prstGeom>
        </p:spPr>
      </p:pic>
      <p:sp>
        <p:nvSpPr>
          <p:cNvPr id="12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1 / 10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Una revisión envejece desde que se entrega</a:t>
            </a:r>
            <a:endParaRPr lang="en-US" sz="3000" dirty="0"/>
          </a:p>
        </p:txBody>
      </p:sp>
      <p:sp>
        <p:nvSpPr>
          <p:cNvPr id="3" name="Tarjeta articulos nuevos"/>
          <p:cNvSpPr/>
          <p:nvPr/>
        </p:nvSpPr>
        <p:spPr>
          <a:xfrm>
            <a:off x="548640" y="1463040"/>
            <a:ext cx="3840480" cy="2834640"/>
          </a:xfrm>
          <a:prstGeom prst="roundRect">
            <a:avLst>
              <a:gd name="adj" fmla="val 483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Icono tiempo circulo"/>
          <p:cNvSpPr/>
          <p:nvPr/>
        </p:nvSpPr>
        <p:spPr>
          <a:xfrm>
            <a:off x="868680" y="1783080"/>
            <a:ext cx="822960" cy="822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Icono tiempo" descr="Icono tiemp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1988820"/>
            <a:ext cx="411480" cy="411480"/>
          </a:xfrm>
          <a:prstGeom prst="rect">
            <a:avLst/>
          </a:prstGeom>
        </p:spPr>
      </p:pic>
      <p:sp>
        <p:nvSpPr>
          <p:cNvPr id="6" name="Texto articulos nuevos"/>
          <p:cNvSpPr txBox="1"/>
          <p:nvPr/>
        </p:nvSpPr>
        <p:spPr>
          <a:xfrm>
            <a:off x="868680" y="278892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Cada semana aparecen artículos nuevos.</a:t>
            </a:r>
            <a:endParaRPr lang="en-US" sz="2400" dirty="0"/>
          </a:p>
        </p:txBody>
      </p:sp>
      <p:sp>
        <p:nvSpPr>
          <p:cNvPr id="7" name="Tarjeta pregunta"/>
          <p:cNvSpPr/>
          <p:nvPr/>
        </p:nvSpPr>
        <p:spPr>
          <a:xfrm>
            <a:off x="4754880" y="1463040"/>
            <a:ext cx="3840480" cy="2834640"/>
          </a:xfrm>
          <a:prstGeom prst="roundRect">
            <a:avLst>
              <a:gd name="adj" fmla="val 4839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Icono pregunta circulo"/>
          <p:cNvSpPr/>
          <p:nvPr/>
        </p:nvSpPr>
        <p:spPr>
          <a:xfrm>
            <a:off x="5074920" y="1783080"/>
            <a:ext cx="822960" cy="8229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9" name="Icono pregunta" descr="Icono pregunt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660" y="1988820"/>
            <a:ext cx="411480" cy="411480"/>
          </a:xfrm>
          <a:prstGeom prst="rect">
            <a:avLst/>
          </a:prstGeom>
        </p:spPr>
      </p:pic>
      <p:sp>
        <p:nvSpPr>
          <p:cNvPr id="10" name="Texto pregunta"/>
          <p:cNvSpPr txBox="1"/>
          <p:nvPr/>
        </p:nvSpPr>
        <p:spPr>
          <a:xfrm>
            <a:off x="5074920" y="2788920"/>
            <a:ext cx="3200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Pregunta: impacto de la IA en el aprendizaje de jóvenes</a:t>
            </a:r>
            <a:endParaRPr lang="en-US" sz="2200" dirty="0"/>
          </a:p>
        </p:txBody>
      </p:sp>
      <p:sp>
        <p:nvSpPr>
          <p:cNvPr id="11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2 / 10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La herramienta</a:t>
            </a:r>
            <a:endParaRPr lang="en-US" sz="3000" dirty="0"/>
          </a:p>
        </p:txBody>
      </p:sp>
      <p:sp>
        <p:nvSpPr>
          <p:cNvPr id="3" name="Tarjeta 1"/>
          <p:cNvSpPr/>
          <p:nvPr/>
        </p:nvSpPr>
        <p:spPr>
          <a:xfrm>
            <a:off x="548640" y="1371600"/>
            <a:ext cx="25603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Icono Quién la usa circulo"/>
          <p:cNvSpPr/>
          <p:nvPr/>
        </p:nvSpPr>
        <p:spPr>
          <a:xfrm>
            <a:off x="822960" y="164592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cono Quién la usa" descr="Icono Quién la us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828800"/>
            <a:ext cx="365760" cy="365760"/>
          </a:xfrm>
          <a:prstGeom prst="rect">
            <a:avLst/>
          </a:prstGeom>
        </p:spPr>
      </p:pic>
      <p:sp>
        <p:nvSpPr>
          <p:cNvPr id="6" name="Etiqueta 1"/>
          <p:cNvSpPr txBox="1"/>
          <p:nvPr/>
        </p:nvSpPr>
        <p:spPr>
          <a:xfrm>
            <a:off x="822960" y="25603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Quién la usa</a:t>
            </a:r>
            <a:endParaRPr lang="en-US" sz="1800" dirty="0"/>
          </a:p>
        </p:txBody>
      </p:sp>
      <p:sp>
        <p:nvSpPr>
          <p:cNvPr id="7" name="Valor 1"/>
          <p:cNvSpPr txBox="1"/>
          <p:nvPr/>
        </p:nvSpPr>
        <p:spPr>
          <a:xfrm>
            <a:off x="822960" y="29260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Dos revisores</a:t>
            </a:r>
            <a:endParaRPr lang="en-US" sz="2000" dirty="0"/>
          </a:p>
        </p:txBody>
      </p:sp>
      <p:sp>
        <p:nvSpPr>
          <p:cNvPr id="8" name="Tarjeta 2"/>
          <p:cNvSpPr/>
          <p:nvPr/>
        </p:nvSpPr>
        <p:spPr>
          <a:xfrm>
            <a:off x="3291840" y="1371600"/>
            <a:ext cx="25603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Icono Qué recibe circulo"/>
          <p:cNvSpPr/>
          <p:nvPr/>
        </p:nvSpPr>
        <p:spPr>
          <a:xfrm>
            <a:off x="3566160" y="164592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0" name="Icono Qué recibe" descr="Icono Qué recib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040" y="1828800"/>
            <a:ext cx="365760" cy="365760"/>
          </a:xfrm>
          <a:prstGeom prst="rect">
            <a:avLst/>
          </a:prstGeom>
        </p:spPr>
      </p:pic>
      <p:sp>
        <p:nvSpPr>
          <p:cNvPr id="11" name="Etiqueta 2"/>
          <p:cNvSpPr txBox="1"/>
          <p:nvPr/>
        </p:nvSpPr>
        <p:spPr>
          <a:xfrm>
            <a:off x="3566160" y="25603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Qué recibe</a:t>
            </a:r>
            <a:endParaRPr lang="en-US" sz="1800" dirty="0"/>
          </a:p>
        </p:txBody>
      </p:sp>
      <p:sp>
        <p:nvSpPr>
          <p:cNvPr id="12" name="Valor 2"/>
          <p:cNvSpPr txBox="1"/>
          <p:nvPr/>
        </p:nvSpPr>
        <p:spPr>
          <a:xfrm>
            <a:off x="3566160" y="29260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15 artículos nuevos por semana</a:t>
            </a:r>
            <a:endParaRPr lang="en-US" sz="2000" dirty="0"/>
          </a:p>
        </p:txBody>
      </p:sp>
      <p:sp>
        <p:nvSpPr>
          <p:cNvPr id="13" name="Tarjeta 3"/>
          <p:cNvSpPr/>
          <p:nvPr/>
        </p:nvSpPr>
        <p:spPr>
          <a:xfrm>
            <a:off x="6035040" y="1371600"/>
            <a:ext cx="25603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Icono Qué entrega circulo"/>
          <p:cNvSpPr/>
          <p:nvPr/>
        </p:nvSpPr>
        <p:spPr>
          <a:xfrm>
            <a:off x="6309360" y="16459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Icono Qué entrega" descr="Icono Qué entrega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828800"/>
            <a:ext cx="365760" cy="365760"/>
          </a:xfrm>
          <a:prstGeom prst="rect">
            <a:avLst/>
          </a:prstGeom>
        </p:spPr>
      </p:pic>
      <p:sp>
        <p:nvSpPr>
          <p:cNvPr id="16" name="Etiqueta 3"/>
          <p:cNvSpPr txBox="1"/>
          <p:nvPr/>
        </p:nvSpPr>
        <p:spPr>
          <a:xfrm>
            <a:off x="6309360" y="25603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Qué entrega</a:t>
            </a:r>
            <a:endParaRPr lang="en-US" sz="1800" dirty="0"/>
          </a:p>
        </p:txBody>
      </p:sp>
      <p:sp>
        <p:nvSpPr>
          <p:cNvPr id="17" name="Valor 3"/>
          <p:cNvSpPr txBox="1"/>
          <p:nvPr/>
        </p:nvSpPr>
        <p:spPr>
          <a:xfrm>
            <a:off x="6309360" y="29260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Libro Excel y síntesis</a:t>
            </a:r>
            <a:endParaRPr lang="en-US" sz="2000" dirty="0"/>
          </a:p>
        </p:txBody>
      </p:sp>
      <p:sp>
        <p:nvSpPr>
          <p:cNvPr id="18" name="Pastilla guia"/>
          <p:cNvSpPr/>
          <p:nvPr/>
        </p:nvSpPr>
        <p:spPr>
          <a:xfrm>
            <a:off x="548640" y="4023360"/>
            <a:ext cx="310896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o guia"/>
          <p:cNvSpPr txBox="1"/>
          <p:nvPr/>
        </p:nvSpPr>
        <p:spPr>
          <a:xfrm>
            <a:off x="548640" y="4023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Basada en la guía 10</a:t>
            </a:r>
            <a:endParaRPr lang="en-US" sz="1800" dirty="0"/>
          </a:p>
        </p:txBody>
      </p:sp>
      <p:sp>
        <p:nvSpPr>
          <p:cNvPr id="20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3 / 10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Cómo funciona</a:t>
            </a:r>
            <a:endParaRPr lang="en-US" sz="3000" dirty="0"/>
          </a:p>
        </p:txBody>
      </p:sp>
      <p:sp>
        <p:nvSpPr>
          <p:cNvPr id="3" name="Paso 1"/>
          <p:cNvSpPr/>
          <p:nvPr/>
        </p:nvSpPr>
        <p:spPr>
          <a:xfrm>
            <a:off x="548640" y="1371600"/>
            <a:ext cx="1874520" cy="237744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Icono paso 1 circulo"/>
          <p:cNvSpPr/>
          <p:nvPr/>
        </p:nvSpPr>
        <p:spPr>
          <a:xfrm>
            <a:off x="822960" y="164592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cono paso 1" descr="Icono paso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828800"/>
            <a:ext cx="365760" cy="365760"/>
          </a:xfrm>
          <a:prstGeom prst="rect">
            <a:avLst/>
          </a:prstGeom>
        </p:spPr>
      </p:pic>
      <p:sp>
        <p:nvSpPr>
          <p:cNvPr id="6" name="Texto paso 1"/>
          <p:cNvSpPr txBox="1"/>
          <p:nvPr/>
        </p:nvSpPr>
        <p:spPr>
          <a:xfrm>
            <a:off x="731520" y="260604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Protocolo de las personas</a:t>
            </a:r>
            <a:endParaRPr lang="en-US" sz="1800" dirty="0"/>
          </a:p>
        </p:txBody>
      </p:sp>
      <p:sp>
        <p:nvSpPr>
          <p:cNvPr id="7" name="Paso 2"/>
          <p:cNvSpPr/>
          <p:nvPr/>
        </p:nvSpPr>
        <p:spPr>
          <a:xfrm>
            <a:off x="2606040" y="1371600"/>
            <a:ext cx="1874520" cy="237744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Icono paso 2 circulo"/>
          <p:cNvSpPr/>
          <p:nvPr/>
        </p:nvSpPr>
        <p:spPr>
          <a:xfrm>
            <a:off x="2880360" y="164592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9" name="Icono paso 2" descr="Icono paso 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240" y="1828800"/>
            <a:ext cx="365760" cy="365760"/>
          </a:xfrm>
          <a:prstGeom prst="rect">
            <a:avLst/>
          </a:prstGeom>
        </p:spPr>
      </p:pic>
      <p:sp>
        <p:nvSpPr>
          <p:cNvPr id="10" name="Texto paso 2"/>
          <p:cNvSpPr txBox="1"/>
          <p:nvPr/>
        </p:nvSpPr>
        <p:spPr>
          <a:xfrm>
            <a:off x="2788920" y="260604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Scripts importan, comparan DOI</a:t>
            </a:r>
            <a:endParaRPr lang="en-US" sz="1800" dirty="0"/>
          </a:p>
        </p:txBody>
      </p:sp>
      <p:sp>
        <p:nvSpPr>
          <p:cNvPr id="11" name="Paso 3"/>
          <p:cNvSpPr/>
          <p:nvPr/>
        </p:nvSpPr>
        <p:spPr>
          <a:xfrm>
            <a:off x="4663440" y="1371600"/>
            <a:ext cx="1874520" cy="237744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Icono paso 3 circulo"/>
          <p:cNvSpPr/>
          <p:nvPr/>
        </p:nvSpPr>
        <p:spPr>
          <a:xfrm>
            <a:off x="4937760" y="16459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3" name="Icono paso 3" descr="Icono paso 3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1828800"/>
            <a:ext cx="365760" cy="365760"/>
          </a:xfrm>
          <a:prstGeom prst="rect">
            <a:avLst/>
          </a:prstGeom>
        </p:spPr>
      </p:pic>
      <p:sp>
        <p:nvSpPr>
          <p:cNvPr id="14" name="Texto paso 3"/>
          <p:cNvSpPr txBox="1"/>
          <p:nvPr/>
        </p:nvSpPr>
        <p:spPr>
          <a:xfrm>
            <a:off x="4846320" y="260604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IA sugiere y cita</a:t>
            </a:r>
            <a:endParaRPr lang="en-US" sz="1800" dirty="0"/>
          </a:p>
        </p:txBody>
      </p:sp>
      <p:sp>
        <p:nvSpPr>
          <p:cNvPr id="15" name="Paso 4"/>
          <p:cNvSpPr/>
          <p:nvPr/>
        </p:nvSpPr>
        <p:spPr>
          <a:xfrm>
            <a:off x="6720840" y="1371600"/>
            <a:ext cx="1874520" cy="237744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Icono paso 4 circulo"/>
          <p:cNvSpPr/>
          <p:nvPr/>
        </p:nvSpPr>
        <p:spPr>
          <a:xfrm>
            <a:off x="6995160" y="164592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Icono paso 4" descr="Icono paso 4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040" y="1828800"/>
            <a:ext cx="365760" cy="365760"/>
          </a:xfrm>
          <a:prstGeom prst="rect">
            <a:avLst/>
          </a:prstGeom>
        </p:spPr>
      </p:pic>
      <p:sp>
        <p:nvSpPr>
          <p:cNvPr id="18" name="Texto paso 4"/>
          <p:cNvSpPr txBox="1"/>
          <p:nvPr/>
        </p:nvSpPr>
        <p:spPr>
          <a:xfrm>
            <a:off x="6903720" y="2606040"/>
            <a:ext cx="1554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Dos revisores deciden</a:t>
            </a:r>
            <a:endParaRPr lang="en-US" sz="1800" dirty="0"/>
          </a:p>
        </p:txBody>
      </p:sp>
      <p:sp>
        <p:nvSpPr>
          <p:cNvPr id="19" name="Cierre decision humana"/>
          <p:cNvSpPr txBox="1"/>
          <p:nvPr/>
        </p:nvSpPr>
        <p:spPr>
          <a:xfrm>
            <a:off x="548640" y="40233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Entra lo que ambos aprueban</a:t>
            </a:r>
            <a:endParaRPr lang="en-US" sz="2200" dirty="0"/>
          </a:p>
        </p:txBody>
      </p:sp>
      <p:sp>
        <p:nvSpPr>
          <p:cNvPr id="20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4 / 10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Evidencia: primer lote</a:t>
            </a:r>
            <a:endParaRPr lang="en-US" sz="3000" dirty="0"/>
          </a:p>
        </p:txBody>
      </p:sp>
      <p:sp>
        <p:nvSpPr>
          <p:cNvPr id="3" name="Cifra 1"/>
          <p:cNvSpPr/>
          <p:nvPr/>
        </p:nvSpPr>
        <p:spPr>
          <a:xfrm>
            <a:off x="548640" y="1371600"/>
            <a:ext cx="25603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Numero 1"/>
          <p:cNvSpPr txBox="1"/>
          <p:nvPr/>
        </p:nvSpPr>
        <p:spPr>
          <a:xfrm>
            <a:off x="822960" y="164592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15</a:t>
            </a:r>
            <a:endParaRPr lang="en-US" sz="4400" dirty="0"/>
          </a:p>
        </p:txBody>
      </p:sp>
      <p:sp>
        <p:nvSpPr>
          <p:cNvPr id="5" name="Descripcion 1"/>
          <p:cNvSpPr txBox="1"/>
          <p:nvPr/>
        </p:nvSpPr>
        <p:spPr>
          <a:xfrm>
            <a:off x="822960" y="26974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nuevos de 16 evaluados</a:t>
            </a:r>
            <a:endParaRPr lang="en-US" sz="2000" dirty="0"/>
          </a:p>
        </p:txBody>
      </p:sp>
      <p:sp>
        <p:nvSpPr>
          <p:cNvPr id="6" name="Cifra 2"/>
          <p:cNvSpPr/>
          <p:nvPr/>
        </p:nvSpPr>
        <p:spPr>
          <a:xfrm>
            <a:off x="3291840" y="1371600"/>
            <a:ext cx="25603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Numero 2"/>
          <p:cNvSpPr txBox="1"/>
          <p:nvPr/>
        </p:nvSpPr>
        <p:spPr>
          <a:xfrm>
            <a:off x="3566160" y="164592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10 y 5</a:t>
            </a:r>
            <a:endParaRPr lang="en-US" sz="4400" dirty="0"/>
          </a:p>
        </p:txBody>
      </p:sp>
      <p:sp>
        <p:nvSpPr>
          <p:cNvPr id="8" name="Descripcion 2"/>
          <p:cNvSpPr txBox="1"/>
          <p:nvPr/>
        </p:nvSpPr>
        <p:spPr>
          <a:xfrm>
            <a:off x="3566160" y="26974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aprobados y rechazados</a:t>
            </a:r>
            <a:endParaRPr lang="en-US" sz="2000" dirty="0"/>
          </a:p>
        </p:txBody>
      </p:sp>
      <p:sp>
        <p:nvSpPr>
          <p:cNvPr id="9" name="Cifra 3"/>
          <p:cNvSpPr/>
          <p:nvPr/>
        </p:nvSpPr>
        <p:spPr>
          <a:xfrm>
            <a:off x="6035040" y="1371600"/>
            <a:ext cx="25603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Numero 3"/>
          <p:cNvSpPr txBox="1"/>
          <p:nvPr/>
        </p:nvSpPr>
        <p:spPr>
          <a:xfrm>
            <a:off x="6309360" y="164592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</a:rPr>
              <a:t>7 de 15</a:t>
            </a:r>
            <a:endParaRPr lang="en-US" sz="4400" dirty="0"/>
          </a:p>
        </p:txBody>
      </p:sp>
      <p:sp>
        <p:nvSpPr>
          <p:cNvPr id="11" name="Descripcion 3"/>
          <p:cNvSpPr txBox="1"/>
          <p:nvPr/>
        </p:nvSpPr>
        <p:spPr>
          <a:xfrm>
            <a:off x="6309360" y="269748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en Scopus por DOI</a:t>
            </a:r>
            <a:endParaRPr lang="en-US" sz="2000" dirty="0"/>
          </a:p>
        </p:txBody>
      </p:sp>
      <p:sp>
        <p:nvSpPr>
          <p:cNvPr id="12" name="Pastilla propuesta"/>
          <p:cNvSpPr/>
          <p:nvPr/>
        </p:nvSpPr>
        <p:spPr>
          <a:xfrm>
            <a:off x="548640" y="4023360"/>
            <a:ext cx="4206240" cy="457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o propuesta"/>
          <p:cNvSpPr txBox="1"/>
          <p:nvPr/>
        </p:nvSpPr>
        <p:spPr>
          <a:xfrm>
            <a:off x="548640" y="40233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Propuesta: registros sin resumen</a:t>
            </a:r>
            <a:endParaRPr lang="en-US" sz="1800" dirty="0"/>
          </a:p>
        </p:txBody>
      </p:sp>
      <p:sp>
        <p:nvSpPr>
          <p:cNvPr id="14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5 / 10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Límites y uso responsable</a:t>
            </a:r>
            <a:endParaRPr lang="en-US" sz="3000" dirty="0"/>
          </a:p>
        </p:txBody>
      </p:sp>
      <p:sp>
        <p:nvSpPr>
          <p:cNvPr id="3" name="Fila 1"/>
          <p:cNvSpPr/>
          <p:nvPr/>
        </p:nvSpPr>
        <p:spPr>
          <a:xfrm>
            <a:off x="548640" y="1371600"/>
            <a:ext cx="804672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Icono limite 1 circulo"/>
          <p:cNvSpPr/>
          <p:nvPr/>
        </p:nvSpPr>
        <p:spPr>
          <a:xfrm>
            <a:off x="777240" y="14630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cono limite 1" descr="Icono limite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" y="1623060"/>
            <a:ext cx="320040" cy="320040"/>
          </a:xfrm>
          <a:prstGeom prst="rect">
            <a:avLst/>
          </a:prstGeom>
        </p:spPr>
      </p:pic>
      <p:sp>
        <p:nvSpPr>
          <p:cNvPr id="6" name="Texto fila 1"/>
          <p:cNvSpPr txBox="1"/>
          <p:nvPr/>
        </p:nvSpPr>
        <p:spPr>
          <a:xfrm>
            <a:off x="1645920" y="137160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La IA sugiere, decide una persona</a:t>
            </a:r>
            <a:endParaRPr lang="en-US" sz="2200" dirty="0"/>
          </a:p>
        </p:txBody>
      </p:sp>
      <p:sp>
        <p:nvSpPr>
          <p:cNvPr id="7" name="Fila 2"/>
          <p:cNvSpPr/>
          <p:nvPr/>
        </p:nvSpPr>
        <p:spPr>
          <a:xfrm>
            <a:off x="548640" y="2377440"/>
            <a:ext cx="804672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Icono limite 2 circulo"/>
          <p:cNvSpPr/>
          <p:nvPr/>
        </p:nvSpPr>
        <p:spPr>
          <a:xfrm>
            <a:off x="777240" y="246888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9" name="Icono limite 2" descr="Icono limite 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" y="2628900"/>
            <a:ext cx="320040" cy="320040"/>
          </a:xfrm>
          <a:prstGeom prst="rect">
            <a:avLst/>
          </a:prstGeom>
        </p:spPr>
      </p:pic>
      <p:sp>
        <p:nvSpPr>
          <p:cNvPr id="10" name="Texto fila 2"/>
          <p:cNvSpPr txBox="1"/>
          <p:nvPr/>
        </p:nvSpPr>
        <p:spPr>
          <a:xfrm>
            <a:off x="1645920" y="23774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Sin datos personales</a:t>
            </a:r>
            <a:endParaRPr lang="en-US" sz="2200" dirty="0"/>
          </a:p>
        </p:txBody>
      </p:sp>
      <p:sp>
        <p:nvSpPr>
          <p:cNvPr id="11" name="Fila 3"/>
          <p:cNvSpPr/>
          <p:nvPr/>
        </p:nvSpPr>
        <p:spPr>
          <a:xfrm>
            <a:off x="548640" y="3383280"/>
            <a:ext cx="804672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Icono limite 3 circulo"/>
          <p:cNvSpPr/>
          <p:nvPr/>
        </p:nvSpPr>
        <p:spPr>
          <a:xfrm>
            <a:off x="777240" y="3474720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3" name="Icono limite 3" descr="Icono limite 3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3634740"/>
            <a:ext cx="320040" cy="320040"/>
          </a:xfrm>
          <a:prstGeom prst="rect">
            <a:avLst/>
          </a:prstGeom>
        </p:spPr>
      </p:pic>
      <p:sp>
        <p:nvSpPr>
          <p:cNvPr id="14" name="Texto fila 3"/>
          <p:cNvSpPr txBox="1"/>
          <p:nvPr/>
        </p:nvSpPr>
        <p:spPr>
          <a:xfrm>
            <a:off x="1645920" y="338328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Siguiente paso: marco teórico y artículo</a:t>
            </a:r>
            <a:endParaRPr lang="en-US" sz="2200" dirty="0"/>
          </a:p>
        </p:txBody>
      </p:sp>
      <p:sp>
        <p:nvSpPr>
          <p:cNvPr id="15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6 / 10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Entrada: hoja Protocolo</a:t>
            </a:r>
            <a:endParaRPr lang="en-US" sz="2800" dirty="0"/>
          </a:p>
        </p:txBody>
      </p:sp>
      <p:sp>
        <p:nvSpPr>
          <p:cNvPr id="3" name="Rotulo"/>
          <p:cNvSpPr txBox="1"/>
          <p:nvPr/>
        </p:nvSpPr>
        <p:spPr>
          <a:xfrm>
            <a:off x="548640" y="24688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La pregunta, los criterios y las fuentes</a:t>
            </a:r>
            <a:endParaRPr lang="en-US" sz="2000" dirty="0"/>
          </a:p>
        </p:txBody>
      </p:sp>
      <p:sp>
        <p:nvSpPr>
          <p:cNvPr id="4" name="Marco captura"/>
          <p:cNvSpPr/>
          <p:nvPr/>
        </p:nvSpPr>
        <p:spPr>
          <a:xfrm>
            <a:off x="3749040" y="320040"/>
            <a:ext cx="5177892" cy="4206240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Captura 7" descr="Captura de la hoja Protocolo del libro de Exc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4760" y="365760"/>
            <a:ext cx="5086452" cy="4114800"/>
          </a:xfrm>
          <a:prstGeom prst="rect">
            <a:avLst/>
          </a:prstGeom>
        </p:spPr>
      </p:pic>
      <p:sp>
        <p:nvSpPr>
          <p:cNvPr id="6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7 / 10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Resultado: hoja Pendientes</a:t>
            </a:r>
            <a:endParaRPr lang="en-US" sz="2800" dirty="0"/>
          </a:p>
        </p:txBody>
      </p:sp>
      <p:sp>
        <p:nvSpPr>
          <p:cNvPr id="3" name="Rotulo"/>
          <p:cNvSpPr txBox="1"/>
          <p:nvPr/>
        </p:nvSpPr>
        <p:spPr>
          <a:xfrm>
            <a:off x="548640" y="24688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Cita del resumen y decisión de cada revisor</a:t>
            </a:r>
            <a:endParaRPr lang="en-US" sz="2000" dirty="0"/>
          </a:p>
        </p:txBody>
      </p:sp>
      <p:sp>
        <p:nvSpPr>
          <p:cNvPr id="4" name="Marco captura"/>
          <p:cNvSpPr/>
          <p:nvPr/>
        </p:nvSpPr>
        <p:spPr>
          <a:xfrm>
            <a:off x="3749040" y="320040"/>
            <a:ext cx="5213823" cy="4206240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5" name="Captura 8" descr="Captura de la hoja Pendientes del libro de Exc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4760" y="365760"/>
            <a:ext cx="5122383" cy="4114800"/>
          </a:xfrm>
          <a:prstGeom prst="rect">
            <a:avLst/>
          </a:prstGeom>
        </p:spPr>
      </p:pic>
      <p:sp>
        <p:nvSpPr>
          <p:cNvPr id="6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8 / 10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Revisión: hoja Aprobados</a:t>
            </a:r>
            <a:endParaRPr lang="en-US" sz="3000" dirty="0"/>
          </a:p>
        </p:txBody>
      </p:sp>
      <p:sp>
        <p:nvSpPr>
          <p:cNvPr id="3" name="Marco captura"/>
          <p:cNvSpPr/>
          <p:nvPr/>
        </p:nvSpPr>
        <p:spPr>
          <a:xfrm>
            <a:off x="1600200" y="960120"/>
            <a:ext cx="5943600" cy="3266381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4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pic>
        <p:nvPicPr>
          <p:cNvPr id="4" name="Captura 9" descr="Captura de la hoja Aprobados del libro de Exc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5920" y="1005840"/>
            <a:ext cx="5852160" cy="3174941"/>
          </a:xfrm>
          <a:prstGeom prst="rect">
            <a:avLst/>
          </a:prstGeom>
        </p:spPr>
      </p:pic>
      <p:sp>
        <p:nvSpPr>
          <p:cNvPr id="5" name="Rotulo"/>
          <p:cNvSpPr txBox="1"/>
          <p:nvPr/>
        </p:nvSpPr>
        <p:spPr>
          <a:xfrm>
            <a:off x="548640" y="4363661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Decisión, motivo y fecha de cada revisor</a:t>
            </a:r>
            <a:endParaRPr lang="en-US" sz="2000" dirty="0"/>
          </a:p>
        </p:txBody>
      </p:sp>
      <p:sp>
        <p:nvSpPr>
          <p:cNvPr id="6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</a:rPr>
              <a:t>9 / 10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Búsqueda automática, decisión humana</a:t>
            </a:r>
            <a:endParaRPr lang="en-US" sz="3600" dirty="0"/>
          </a:p>
        </p:txBody>
      </p:sp>
      <p:sp>
        <p:nvSpPr>
          <p:cNvPr id="3" name="Autores"/>
          <p:cNvSpPr txBox="1"/>
          <p:nvPr/>
        </p:nvSpPr>
        <p:spPr>
          <a:xfrm>
            <a:off x="640080" y="301752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Anaí Oñate, UTE</a:t>
            </a:r>
            <a:endParaRPr lang="en-US" sz="2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Juan Carlos Torres, UTPL</a:t>
            </a:r>
            <a:endParaRPr lang="en-US" sz="2000" dirty="0"/>
          </a:p>
        </p:txBody>
      </p:sp>
      <p:sp>
        <p:nvSpPr>
          <p:cNvPr id="4" name="Icono decision humana circulo"/>
          <p:cNvSpPr/>
          <p:nvPr/>
        </p:nvSpPr>
        <p:spPr>
          <a:xfrm>
            <a:off x="6309360" y="1097280"/>
            <a:ext cx="2194560" cy="21945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Icono decision humana" descr="Icono decision human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1645920"/>
            <a:ext cx="1097280" cy="1097280"/>
          </a:xfrm>
          <a:prstGeom prst="rect">
            <a:avLst/>
          </a:prstGeom>
        </p:spPr>
      </p:pic>
      <p:sp>
        <p:nvSpPr>
          <p:cNvPr id="6" name="Icono actualizacion circulo"/>
          <p:cNvSpPr/>
          <p:nvPr/>
        </p:nvSpPr>
        <p:spPr>
          <a:xfrm>
            <a:off x="5943600" y="3383280"/>
            <a:ext cx="914400" cy="9144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ono actualizacion" descr="Icono actualizac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611880"/>
            <a:ext cx="457200" cy="457200"/>
          </a:xfrm>
          <a:prstGeom prst="rect">
            <a:avLst/>
          </a:prstGeom>
        </p:spPr>
      </p:pic>
      <p:sp>
        <p:nvSpPr>
          <p:cNvPr id="8" name="Numero de diapositiva"/>
          <p:cNvSpPr txBox="1"/>
          <p:nvPr/>
        </p:nvSpPr>
        <p:spPr>
          <a:xfrm>
            <a:off x="7680960" y="47365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A3AF"/>
                </a:solidFill>
              </a:rPr>
              <a:t>10 / 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vision viva CEDIA">
  <a:themeElements>
    <a:clrScheme name="Revision viva CEDIA">
      <a:dk1>
        <a:srgbClr val="0B1020"/>
      </a:dk1>
      <a:lt1>
        <a:srgbClr val="FFFFFF"/>
      </a:lt1>
      <a:dk2>
        <a:srgbClr val="374151"/>
      </a:dk2>
      <a:lt2>
        <a:srgbClr val="EEF0FB"/>
      </a:lt2>
      <a:accent1>
        <a:srgbClr val="5B4BDB"/>
      </a:accent1>
      <a:accent2>
        <a:srgbClr val="0D9488"/>
      </a:accent2>
      <a:accent3>
        <a:srgbClr val="FFC629"/>
      </a:accent3>
      <a:accent4>
        <a:srgbClr val="E5E7EB"/>
      </a:accent4>
      <a:accent5>
        <a:srgbClr val="7C3AED"/>
      </a:accent5>
      <a:accent6>
        <a:srgbClr val="6B7280"/>
      </a:accent6>
      <a:hlink>
        <a:srgbClr val="5B4BDB"/>
      </a:hlink>
      <a:folHlink>
        <a:srgbClr val="7C3AED"/>
      </a:folHlink>
    </a:clrScheme>
    <a:fontScheme name="Revision viva CEDIA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Revisión bibliográfica viva</dc:title>
  <dc:subject>PptxGenJS Presentation</dc:subject>
  <dc:creator>Anaí Oñate y Juan Carlos Torres</dc:creator>
  <cp:lastModifiedBy>Anaí Oñate y Juan Carlos Torres</cp:lastModifiedBy>
  <cp:revision>1</cp:revision>
  <dcterms:created xsi:type="dcterms:W3CDTF">2026-10-12T16:31:23Z</dcterms:created>
  <dcterms:modified xsi:type="dcterms:W3CDTF">2026-10-12T16:31:23Z</dcterms:modified>
</cp:coreProperties>
</file>